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80"/>
  </p:notesMasterIdLst>
  <p:sldIdLst>
    <p:sldId id="257" r:id="rId2"/>
    <p:sldId id="380" r:id="rId3"/>
    <p:sldId id="331" r:id="rId4"/>
    <p:sldId id="287" r:id="rId5"/>
    <p:sldId id="260" r:id="rId6"/>
    <p:sldId id="392" r:id="rId7"/>
    <p:sldId id="383" r:id="rId8"/>
    <p:sldId id="394" r:id="rId9"/>
    <p:sldId id="398" r:id="rId10"/>
    <p:sldId id="266" r:id="rId11"/>
    <p:sldId id="270" r:id="rId12"/>
    <p:sldId id="368" r:id="rId13"/>
    <p:sldId id="369" r:id="rId14"/>
    <p:sldId id="370" r:id="rId15"/>
    <p:sldId id="372" r:id="rId16"/>
    <p:sldId id="371" r:id="rId17"/>
    <p:sldId id="367" r:id="rId18"/>
    <p:sldId id="373" r:id="rId19"/>
    <p:sldId id="374" r:id="rId20"/>
    <p:sldId id="271" r:id="rId21"/>
    <p:sldId id="379" r:id="rId22"/>
    <p:sldId id="375" r:id="rId23"/>
    <p:sldId id="376" r:id="rId24"/>
    <p:sldId id="377" r:id="rId25"/>
    <p:sldId id="378" r:id="rId26"/>
    <p:sldId id="381" r:id="rId27"/>
    <p:sldId id="382" r:id="rId28"/>
    <p:sldId id="386" r:id="rId29"/>
    <p:sldId id="395" r:id="rId30"/>
    <p:sldId id="384" r:id="rId31"/>
    <p:sldId id="385" r:id="rId32"/>
    <p:sldId id="387" r:id="rId33"/>
    <p:sldId id="393" r:id="rId34"/>
    <p:sldId id="404" r:id="rId35"/>
    <p:sldId id="405" r:id="rId36"/>
    <p:sldId id="408" r:id="rId37"/>
    <p:sldId id="397" r:id="rId38"/>
    <p:sldId id="396" r:id="rId39"/>
    <p:sldId id="399" r:id="rId40"/>
    <p:sldId id="391" r:id="rId41"/>
    <p:sldId id="406" r:id="rId42"/>
    <p:sldId id="400" r:id="rId43"/>
    <p:sldId id="407" r:id="rId44"/>
    <p:sldId id="401" r:id="rId45"/>
    <p:sldId id="414" r:id="rId46"/>
    <p:sldId id="402" r:id="rId47"/>
    <p:sldId id="409" r:id="rId48"/>
    <p:sldId id="403" r:id="rId49"/>
    <p:sldId id="413" r:id="rId50"/>
    <p:sldId id="410" r:id="rId51"/>
    <p:sldId id="412" r:id="rId52"/>
    <p:sldId id="417" r:id="rId53"/>
    <p:sldId id="418" r:id="rId54"/>
    <p:sldId id="415" r:id="rId55"/>
    <p:sldId id="416" r:id="rId56"/>
    <p:sldId id="421" r:id="rId57"/>
    <p:sldId id="419" r:id="rId58"/>
    <p:sldId id="420" r:id="rId59"/>
    <p:sldId id="425" r:id="rId60"/>
    <p:sldId id="422" r:id="rId61"/>
    <p:sldId id="424" r:id="rId62"/>
    <p:sldId id="426" r:id="rId63"/>
    <p:sldId id="427" r:id="rId64"/>
    <p:sldId id="428" r:id="rId65"/>
    <p:sldId id="429" r:id="rId66"/>
    <p:sldId id="431" r:id="rId67"/>
    <p:sldId id="430" r:id="rId68"/>
    <p:sldId id="434" r:id="rId69"/>
    <p:sldId id="435" r:id="rId70"/>
    <p:sldId id="432" r:id="rId71"/>
    <p:sldId id="285" r:id="rId72"/>
    <p:sldId id="281" r:id="rId73"/>
    <p:sldId id="436" r:id="rId74"/>
    <p:sldId id="438" r:id="rId75"/>
    <p:sldId id="439" r:id="rId76"/>
    <p:sldId id="440" r:id="rId77"/>
    <p:sldId id="441" r:id="rId78"/>
    <p:sldId id="442"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808" autoAdjust="0"/>
    <p:restoredTop sz="94660"/>
  </p:normalViewPr>
  <p:slideViewPr>
    <p:cSldViewPr>
      <p:cViewPr>
        <p:scale>
          <a:sx n="75" d="100"/>
          <a:sy n="75" d="100"/>
        </p:scale>
        <p:origin x="-1128"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1F3734-1BE0-483E-848A-5C712EB258D2}" type="datetimeFigureOut">
              <a:rPr lang="en-US" smtClean="0"/>
              <a:pPr/>
              <a:t>10/19/2016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60A66B-F155-4B8F-8FAE-BB221222525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B6CECFBC-A25E-47DF-A19B-0B9D61D6D31F}" type="slidenum">
              <a:rPr lang="en-US"/>
              <a:pPr/>
              <a:t>40</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50</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51</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52</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53</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54</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56</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57</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58</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59</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A1EA39F8-0B2F-4F93-9942-E9C085901B2F}" type="slidenum">
              <a:rPr lang="en-US"/>
              <a:pPr/>
              <a:t>42</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62</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63</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64</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65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BE1A092C-E839-4FB3-8FFC-0A8A9030BE7C}" type="slidenum">
              <a:rPr lang="en-US"/>
              <a:pPr/>
              <a:t>66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28291DB-43A1-4565-98A3-7A23D0910D0D}" type="slidenum">
              <a:rPr lang="en-US"/>
              <a:pPr/>
              <a:t>70</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74</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75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A1EA39F8-0B2F-4F93-9942-E9C085901B2F}" type="slidenum">
              <a:rPr lang="en-US"/>
              <a:pPr/>
              <a:t>43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76</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77</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F606839F-C445-40E0-969C-F3EBC79AC9E2}" type="slidenum">
              <a:rPr lang="en-US"/>
              <a:pPr/>
              <a:t>78</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FF34EB-DFAF-4423-BDE3-D83B6E68A3D9}" type="slidenum">
              <a:rPr lang="en-US"/>
              <a:pPr/>
              <a:t>44</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FF34EB-DFAF-4423-BDE3-D83B6E68A3D9}" type="slidenum">
              <a:rPr lang="en-US"/>
              <a:pPr/>
              <a:t>45</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F3D8E0F-5039-47C7-AA96-F62DD3BD10F1}" type="slidenum">
              <a:rPr lang="en-US"/>
              <a:pPr/>
              <a:t>46</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F3D8E0F-5039-47C7-AA96-F62DD3BD10F1}" type="slidenum">
              <a:rPr lang="en-US"/>
              <a:pPr/>
              <a:t>47</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48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23A6B72-3C1E-4524-97D3-1CA17266B674}" type="slidenum">
              <a:rPr lang="en-US"/>
              <a:pPr/>
              <a:t>49</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C5AEF7E0-EDC0-42FA-BD31-DA16236FFF7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077F8-9EB3-463A-AC79-245E2E17BF8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96E20-8A04-476F-A25C-3F9A0E8FD64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4576D5D-B1B8-45F5-8F0D-CBFBCD9B0ED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C75EB8-9888-4E09-ACF7-FEDCB01D6C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C7BB14-D9A5-4AE9-AAC2-33E1F784772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CDDC1-1337-4AA7-B67F-7ACB69C58F0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22CE7B-923F-44F3-AF52-A1572334695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1EE99-55D0-4843-A5C6-E31D2FB9D0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82C36-5E49-466F-B63C-40717BFCB4C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6A2F63-8203-48B3-8789-D2BC46926D5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92910DE-F354-4015-97AF-1E637FA7F582}"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19C45147-1A81-469E-AA04-094AA32BE3A1}"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36.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Grp="1" noChangeArrowheads="1"/>
          </p:cNvSpPr>
          <p:nvPr>
            <p:ph type="title"/>
          </p:nvPr>
        </p:nvSpPr>
        <p:spPr/>
        <p:txBody>
          <a:bodyPr>
            <a:normAutofit/>
          </a:bodyPr>
          <a:lstStyle/>
          <a:p>
            <a:pPr algn="ctr"/>
            <a:r>
              <a:rPr lang="en-US" sz="5400" b="1" dirty="0"/>
              <a:t>WELDING</a:t>
            </a:r>
          </a:p>
        </p:txBody>
      </p:sp>
      <p:pic>
        <p:nvPicPr>
          <p:cNvPr id="139265" name="Picture 1"/>
          <p:cNvPicPr>
            <a:picLocks noChangeAspect="1" noChangeArrowheads="1"/>
          </p:cNvPicPr>
          <p:nvPr/>
        </p:nvPicPr>
        <p:blipFill>
          <a:blip r:embed="rId2"/>
          <a:srcRect/>
          <a:stretch>
            <a:fillRect/>
          </a:stretch>
        </p:blipFill>
        <p:spPr bwMode="auto">
          <a:xfrm>
            <a:off x="304800" y="2286000"/>
            <a:ext cx="8686800" cy="38834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3400" y="381000"/>
            <a:ext cx="8229600" cy="1143000"/>
          </a:xfrm>
        </p:spPr>
        <p:txBody>
          <a:bodyPr>
            <a:normAutofit/>
          </a:bodyPr>
          <a:lstStyle/>
          <a:p>
            <a:pPr algn="ctr"/>
            <a:r>
              <a:rPr lang="en-US" sz="4000" b="1" i="1" dirty="0"/>
              <a:t>GAS WELDING</a:t>
            </a:r>
          </a:p>
        </p:txBody>
      </p:sp>
      <p:sp>
        <p:nvSpPr>
          <p:cNvPr id="13315" name="Rectangle 3"/>
          <p:cNvSpPr>
            <a:spLocks noGrp="1" noChangeArrowheads="1"/>
          </p:cNvSpPr>
          <p:nvPr>
            <p:ph idx="1"/>
          </p:nvPr>
        </p:nvSpPr>
        <p:spPr/>
        <p:txBody>
          <a:bodyPr>
            <a:normAutofit/>
          </a:bodyPr>
          <a:lstStyle/>
          <a:p>
            <a:pPr>
              <a:lnSpc>
                <a:spcPct val="80000"/>
              </a:lnSpc>
            </a:pPr>
            <a:r>
              <a:rPr lang="en-US" sz="2000" dirty="0" smtClean="0"/>
              <a:t>Gas welding is called an oxy-fuel gas welding as heat is derives from combustion of  acetylene with oxygen. </a:t>
            </a:r>
            <a:endParaRPr lang="en-US" sz="2000" dirty="0"/>
          </a:p>
          <a:p>
            <a:pPr>
              <a:lnSpc>
                <a:spcPct val="80000"/>
              </a:lnSpc>
              <a:buFontTx/>
              <a:buNone/>
            </a:pPr>
            <a:endParaRPr lang="en-US" sz="2000" dirty="0"/>
          </a:p>
          <a:p>
            <a:pPr>
              <a:lnSpc>
                <a:spcPct val="80000"/>
              </a:lnSpc>
            </a:pPr>
            <a:r>
              <a:rPr lang="en-US" sz="2000" dirty="0" smtClean="0"/>
              <a:t>Fuel is generally used is acetylene because of high temperature </a:t>
            </a:r>
            <a:r>
              <a:rPr lang="en-US" sz="2000" dirty="0"/>
              <a:t>generated during the process is </a:t>
            </a:r>
            <a:r>
              <a:rPr lang="en-US" sz="2000" dirty="0" err="1" smtClean="0"/>
              <a:t>i.e</a:t>
            </a:r>
            <a:r>
              <a:rPr lang="en-US" sz="2000" dirty="0" smtClean="0"/>
              <a:t> 3100</a:t>
            </a:r>
            <a:r>
              <a:rPr lang="en-US" sz="2000" baseline="30000" dirty="0" smtClean="0"/>
              <a:t>0</a:t>
            </a:r>
            <a:r>
              <a:rPr lang="en-US" sz="2000" dirty="0" smtClean="0"/>
              <a:t>c</a:t>
            </a:r>
            <a:endParaRPr lang="en-US" sz="2000" dirty="0"/>
          </a:p>
          <a:p>
            <a:pPr>
              <a:lnSpc>
                <a:spcPct val="80000"/>
              </a:lnSpc>
              <a:buFontTx/>
              <a:buNone/>
            </a:pPr>
            <a:endParaRPr lang="en-US" sz="2000" dirty="0"/>
          </a:p>
          <a:p>
            <a:pPr>
              <a:lnSpc>
                <a:spcPct val="80000"/>
              </a:lnSpc>
              <a:buFontTx/>
              <a:buNone/>
            </a:pPr>
            <a:endParaRPr lang="en-US" sz="2000" dirty="0"/>
          </a:p>
          <a:p>
            <a:pPr>
              <a:lnSpc>
                <a:spcPct val="80000"/>
              </a:lnSpc>
              <a:buFontTx/>
              <a:buNone/>
            </a:pPr>
            <a:endParaRPr lang="en-US" sz="2000" dirty="0"/>
          </a:p>
        </p:txBody>
      </p:sp>
      <p:graphicFrame>
        <p:nvGraphicFramePr>
          <p:cNvPr id="4" name="Table 3"/>
          <p:cNvGraphicFramePr>
            <a:graphicFrameLocks noGrp="1"/>
          </p:cNvGraphicFramePr>
          <p:nvPr/>
        </p:nvGraphicFramePr>
        <p:xfrm>
          <a:off x="609600" y="3581400"/>
          <a:ext cx="8153400" cy="2895600"/>
        </p:xfrm>
        <a:graphic>
          <a:graphicData uri="http://schemas.openxmlformats.org/drawingml/2006/table">
            <a:tbl>
              <a:tblPr firstRow="1" bandRow="1">
                <a:tableStyleId>{5C22544A-7EE6-4342-B048-85BDC9FD1C3A}</a:tableStyleId>
              </a:tblPr>
              <a:tblGrid>
                <a:gridCol w="2038350"/>
                <a:gridCol w="2038350"/>
                <a:gridCol w="2038350"/>
                <a:gridCol w="2038350"/>
              </a:tblGrid>
              <a:tr h="563880">
                <a:tc>
                  <a:txBody>
                    <a:bodyPr/>
                    <a:lstStyle/>
                    <a:p>
                      <a:pPr algn="ctr"/>
                      <a:r>
                        <a:rPr lang="en-US" dirty="0" smtClean="0"/>
                        <a:t>GAS</a:t>
                      </a:r>
                      <a:endParaRPr lang="en-US" dirty="0"/>
                    </a:p>
                  </a:txBody>
                  <a:tcPr/>
                </a:tc>
                <a:tc>
                  <a:txBody>
                    <a:bodyPr/>
                    <a:lstStyle/>
                    <a:p>
                      <a:r>
                        <a:rPr lang="en-US" dirty="0" smtClean="0"/>
                        <a:t>CHEMICAL FORMULA</a:t>
                      </a:r>
                      <a:endParaRPr lang="en-US" dirty="0"/>
                    </a:p>
                  </a:txBody>
                  <a:tcPr/>
                </a:tc>
                <a:tc>
                  <a:txBody>
                    <a:bodyPr/>
                    <a:lstStyle/>
                    <a:p>
                      <a:pPr algn="ctr"/>
                      <a:r>
                        <a:rPr lang="en-US" dirty="0" smtClean="0"/>
                        <a:t>HEAT CONTENT</a:t>
                      </a:r>
                      <a:endParaRPr lang="en-US" dirty="0"/>
                    </a:p>
                  </a:txBody>
                  <a:tcPr/>
                </a:tc>
                <a:tc>
                  <a:txBody>
                    <a:bodyPr/>
                    <a:lstStyle/>
                    <a:p>
                      <a:pPr algn="ctr"/>
                      <a:r>
                        <a:rPr lang="en-US" dirty="0" smtClean="0"/>
                        <a:t>FLAME TEMPERATURE</a:t>
                      </a:r>
                      <a:endParaRPr lang="en-US" dirty="0"/>
                    </a:p>
                  </a:txBody>
                  <a:tcPr/>
                </a:tc>
              </a:tr>
              <a:tr h="563880">
                <a:tc>
                  <a:txBody>
                    <a:bodyPr/>
                    <a:lstStyle/>
                    <a:p>
                      <a:pPr algn="ctr"/>
                      <a:r>
                        <a:rPr lang="en-US" dirty="0" smtClean="0"/>
                        <a:t>Acetylene</a:t>
                      </a:r>
                      <a:endParaRPr lang="en-US" dirty="0"/>
                    </a:p>
                  </a:txBody>
                  <a:tcPr/>
                </a:tc>
                <a:tc>
                  <a:txBody>
                    <a:bodyPr/>
                    <a:lstStyle/>
                    <a:p>
                      <a:pPr algn="ctr"/>
                      <a:r>
                        <a:rPr lang="en-US" dirty="0" smtClean="0"/>
                        <a:t>C2H2</a:t>
                      </a:r>
                      <a:endParaRPr lang="en-US" dirty="0"/>
                    </a:p>
                  </a:txBody>
                  <a:tcPr/>
                </a:tc>
                <a:tc>
                  <a:txBody>
                    <a:bodyPr/>
                    <a:lstStyle/>
                    <a:p>
                      <a:pPr algn="ctr"/>
                      <a:r>
                        <a:rPr lang="en-US" dirty="0" smtClean="0"/>
                        <a:t>55</a:t>
                      </a:r>
                      <a:endParaRPr lang="en-US" dirty="0"/>
                    </a:p>
                  </a:txBody>
                  <a:tcPr/>
                </a:tc>
                <a:tc>
                  <a:txBody>
                    <a:bodyPr/>
                    <a:lstStyle/>
                    <a:p>
                      <a:pPr algn="ctr"/>
                      <a:r>
                        <a:rPr lang="en-US" sz="1800" dirty="0" smtClean="0"/>
                        <a:t>3100</a:t>
                      </a:r>
                      <a:r>
                        <a:rPr lang="en-US" sz="1800" baseline="30000" dirty="0" smtClean="0"/>
                        <a:t>0</a:t>
                      </a:r>
                      <a:r>
                        <a:rPr lang="en-US" sz="1800" dirty="0" smtClean="0"/>
                        <a:t>c</a:t>
                      </a:r>
                      <a:endParaRPr lang="en-US" dirty="0"/>
                    </a:p>
                  </a:txBody>
                  <a:tcPr/>
                </a:tc>
              </a:tr>
              <a:tr h="563880">
                <a:tc>
                  <a:txBody>
                    <a:bodyPr/>
                    <a:lstStyle/>
                    <a:p>
                      <a:pPr algn="ctr"/>
                      <a:r>
                        <a:rPr lang="en-US" dirty="0" smtClean="0"/>
                        <a:t>Propylene</a:t>
                      </a:r>
                      <a:endParaRPr lang="en-US" dirty="0"/>
                    </a:p>
                  </a:txBody>
                  <a:tcPr/>
                </a:tc>
                <a:tc>
                  <a:txBody>
                    <a:bodyPr/>
                    <a:lstStyle/>
                    <a:p>
                      <a:pPr algn="ctr"/>
                      <a:r>
                        <a:rPr lang="en-US" dirty="0" smtClean="0"/>
                        <a:t>C3H</a:t>
                      </a:r>
                      <a:endParaRPr lang="en-US" dirty="0"/>
                    </a:p>
                  </a:txBody>
                  <a:tcPr/>
                </a:tc>
                <a:tc>
                  <a:txBody>
                    <a:bodyPr/>
                    <a:lstStyle/>
                    <a:p>
                      <a:pPr algn="ctr"/>
                      <a:r>
                        <a:rPr lang="en-US" dirty="0" smtClean="0"/>
                        <a:t>88</a:t>
                      </a:r>
                      <a:endParaRPr lang="en-US" dirty="0"/>
                    </a:p>
                  </a:txBody>
                  <a:tcPr/>
                </a:tc>
                <a:tc>
                  <a:txBody>
                    <a:bodyPr/>
                    <a:lstStyle/>
                    <a:p>
                      <a:pPr algn="ctr"/>
                      <a:r>
                        <a:rPr lang="en-US" dirty="0" smtClean="0"/>
                        <a:t>2500</a:t>
                      </a:r>
                      <a:r>
                        <a:rPr lang="en-US" sz="1800" baseline="30000" dirty="0" smtClean="0"/>
                        <a:t>0</a:t>
                      </a:r>
                      <a:r>
                        <a:rPr lang="en-US" sz="1800" dirty="0" smtClean="0"/>
                        <a:t>c</a:t>
                      </a:r>
                      <a:endParaRPr lang="en-US" dirty="0"/>
                    </a:p>
                  </a:txBody>
                  <a:tcPr/>
                </a:tc>
              </a:tr>
              <a:tr h="563880">
                <a:tc>
                  <a:txBody>
                    <a:bodyPr/>
                    <a:lstStyle/>
                    <a:p>
                      <a:pPr algn="ctr"/>
                      <a:r>
                        <a:rPr lang="en-US" dirty="0" smtClean="0"/>
                        <a:t>Propane</a:t>
                      </a:r>
                      <a:endParaRPr lang="en-US" dirty="0"/>
                    </a:p>
                  </a:txBody>
                  <a:tcPr/>
                </a:tc>
                <a:tc>
                  <a:txBody>
                    <a:bodyPr/>
                    <a:lstStyle/>
                    <a:p>
                      <a:pPr algn="ctr"/>
                      <a:r>
                        <a:rPr lang="en-US" dirty="0" smtClean="0"/>
                        <a:t>C3H8</a:t>
                      </a:r>
                      <a:endParaRPr lang="en-US" dirty="0"/>
                    </a:p>
                  </a:txBody>
                  <a:tcPr/>
                </a:tc>
                <a:tc>
                  <a:txBody>
                    <a:bodyPr/>
                    <a:lstStyle/>
                    <a:p>
                      <a:pPr algn="ctr"/>
                      <a:r>
                        <a:rPr lang="en-US" dirty="0" smtClean="0"/>
                        <a:t>93</a:t>
                      </a:r>
                      <a:endParaRPr lang="en-US" dirty="0"/>
                    </a:p>
                  </a:txBody>
                  <a:tcPr/>
                </a:tc>
                <a:tc>
                  <a:txBody>
                    <a:bodyPr/>
                    <a:lstStyle/>
                    <a:p>
                      <a:pPr algn="ctr"/>
                      <a:r>
                        <a:rPr lang="en-US" dirty="0" smtClean="0"/>
                        <a:t>2450</a:t>
                      </a:r>
                      <a:r>
                        <a:rPr lang="en-US" sz="1800" baseline="30000" dirty="0" smtClean="0"/>
                        <a:t>0</a:t>
                      </a:r>
                      <a:r>
                        <a:rPr lang="en-US" sz="1800" dirty="0" smtClean="0"/>
                        <a:t>c</a:t>
                      </a:r>
                      <a:endParaRPr lang="en-US" dirty="0"/>
                    </a:p>
                  </a:txBody>
                  <a:tcPr/>
                </a:tc>
              </a:tr>
              <a:tr h="563880">
                <a:tc>
                  <a:txBody>
                    <a:bodyPr/>
                    <a:lstStyle/>
                    <a:p>
                      <a:pPr algn="ctr"/>
                      <a:r>
                        <a:rPr lang="en-US" dirty="0" smtClean="0"/>
                        <a:t>Hydrogen</a:t>
                      </a:r>
                      <a:endParaRPr lang="en-US" dirty="0"/>
                    </a:p>
                  </a:txBody>
                  <a:tcPr/>
                </a:tc>
                <a:tc>
                  <a:txBody>
                    <a:bodyPr/>
                    <a:lstStyle/>
                    <a:p>
                      <a:pPr algn="ctr"/>
                      <a:r>
                        <a:rPr lang="en-US" dirty="0" smtClean="0"/>
                        <a:t>H2</a:t>
                      </a:r>
                      <a:endParaRPr lang="en-US" dirty="0"/>
                    </a:p>
                  </a:txBody>
                  <a:tcPr/>
                </a:tc>
                <a:tc>
                  <a:txBody>
                    <a:bodyPr/>
                    <a:lstStyle/>
                    <a:p>
                      <a:pPr algn="ctr"/>
                      <a:r>
                        <a:rPr lang="en-US" dirty="0" smtClean="0"/>
                        <a:t>10</a:t>
                      </a:r>
                      <a:endParaRPr lang="en-US" dirty="0"/>
                    </a:p>
                  </a:txBody>
                  <a:tcPr/>
                </a:tc>
                <a:tc>
                  <a:txBody>
                    <a:bodyPr/>
                    <a:lstStyle/>
                    <a:p>
                      <a:pPr algn="ctr"/>
                      <a:r>
                        <a:rPr lang="en-US" dirty="0" smtClean="0"/>
                        <a:t>2390</a:t>
                      </a:r>
                      <a:r>
                        <a:rPr lang="en-US" sz="1800" baseline="30000" dirty="0" smtClean="0"/>
                        <a:t>0</a:t>
                      </a:r>
                      <a:r>
                        <a:rPr lang="en-US" sz="1800" dirty="0" smtClean="0"/>
                        <a:t>c</a:t>
                      </a:r>
                      <a:endParaRPr lang="en-US"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r>
              <a:rPr lang="en-US" sz="3200" b="1" i="1" dirty="0"/>
              <a:t>GAS WELDING </a:t>
            </a:r>
            <a:r>
              <a:rPr lang="en-US" sz="3200" b="1" i="1" dirty="0" smtClean="0"/>
              <a:t>PRINCIPLE</a:t>
            </a:r>
            <a:endParaRPr lang="en-US" sz="3200" b="1" i="1" dirty="0"/>
          </a:p>
        </p:txBody>
      </p:sp>
      <p:sp>
        <p:nvSpPr>
          <p:cNvPr id="20483" name="Rectangle 3"/>
          <p:cNvSpPr>
            <a:spLocks noGrp="1" noChangeArrowheads="1"/>
          </p:cNvSpPr>
          <p:nvPr>
            <p:ph idx="1"/>
          </p:nvPr>
        </p:nvSpPr>
        <p:spPr>
          <a:xfrm>
            <a:off x="457200" y="1828800"/>
            <a:ext cx="8229600" cy="4800600"/>
          </a:xfrm>
        </p:spPr>
        <p:txBody>
          <a:bodyPr>
            <a:normAutofit fontScale="92500"/>
          </a:bodyPr>
          <a:lstStyle/>
          <a:p>
            <a:pPr>
              <a:lnSpc>
                <a:spcPct val="80000"/>
              </a:lnSpc>
              <a:buFontTx/>
              <a:buNone/>
            </a:pPr>
            <a:r>
              <a:rPr lang="en-US" sz="2400" dirty="0" smtClean="0">
                <a:latin typeface="+mj-lt"/>
              </a:rPr>
              <a:t>    When acetylene is mixed with oxygen in correct proportion in the welding torch and ignited, the flame is produced which is sufficiently hot to melt and join the parent metal. A filler rod is generally added to build up the seam for greater strength. It may be classified as:-</a:t>
            </a:r>
          </a:p>
          <a:p>
            <a:pPr>
              <a:lnSpc>
                <a:spcPct val="80000"/>
              </a:lnSpc>
              <a:buFontTx/>
              <a:buNone/>
            </a:pPr>
            <a:endParaRPr lang="en-US" sz="2400" dirty="0" smtClean="0"/>
          </a:p>
          <a:p>
            <a:pPr marL="457200" indent="-457200">
              <a:lnSpc>
                <a:spcPct val="80000"/>
              </a:lnSpc>
              <a:buNone/>
            </a:pPr>
            <a:r>
              <a:rPr lang="en-US" sz="2400" dirty="0" smtClean="0">
                <a:solidFill>
                  <a:srgbClr val="FF0000"/>
                </a:solidFill>
                <a:latin typeface="+mj-lt"/>
              </a:rPr>
              <a:t>1.    High Pressure oxy-acetylene welding:- </a:t>
            </a:r>
            <a:r>
              <a:rPr lang="en-US" sz="2000" dirty="0" smtClean="0">
                <a:latin typeface="+mj-lt"/>
              </a:rPr>
              <a:t>Acetylene is supplied from acetylene cylinder in compressed form</a:t>
            </a:r>
          </a:p>
          <a:p>
            <a:pPr marL="457200" indent="-457200">
              <a:lnSpc>
                <a:spcPct val="80000"/>
              </a:lnSpc>
              <a:buNone/>
            </a:pPr>
            <a:r>
              <a:rPr lang="en-US" sz="2000" dirty="0" smtClean="0">
                <a:latin typeface="+mj-lt"/>
              </a:rPr>
              <a:t> </a:t>
            </a:r>
            <a:endParaRPr lang="en-US" sz="2400" dirty="0" smtClean="0">
              <a:latin typeface="+mj-lt"/>
            </a:endParaRPr>
          </a:p>
          <a:p>
            <a:pPr marL="457200" indent="-457200">
              <a:lnSpc>
                <a:spcPct val="80000"/>
              </a:lnSpc>
              <a:buNone/>
            </a:pPr>
            <a:r>
              <a:rPr lang="en-US" sz="2400" dirty="0" smtClean="0">
                <a:solidFill>
                  <a:srgbClr val="FF0000"/>
                </a:solidFill>
                <a:latin typeface="+mj-lt"/>
              </a:rPr>
              <a:t> 2.   Low pressure oxy-acetylene welding:-  </a:t>
            </a:r>
            <a:r>
              <a:rPr lang="en-US" sz="2000" dirty="0" smtClean="0">
                <a:latin typeface="+mj-lt"/>
              </a:rPr>
              <a:t>In this acetylene gas is supplied from generator at low pressure. In the generator calcium carbide is added in the chamber in which water is already present. Acetylene starts forming and collected from top of water and used for further welding.</a:t>
            </a:r>
          </a:p>
          <a:p>
            <a:pPr marL="457200" indent="-457200">
              <a:lnSpc>
                <a:spcPct val="80000"/>
              </a:lnSpc>
              <a:buFontTx/>
              <a:buAutoNum type="arabicPeriod"/>
            </a:pPr>
            <a:endParaRPr lang="en-US" sz="2000" dirty="0" smtClean="0">
              <a:latin typeface="+mj-lt"/>
            </a:endParaRPr>
          </a:p>
          <a:p>
            <a:pPr marL="457200" indent="-457200">
              <a:lnSpc>
                <a:spcPct val="80000"/>
              </a:lnSpc>
              <a:buNone/>
            </a:pPr>
            <a:r>
              <a:rPr lang="pt-BR" sz="2400" dirty="0" smtClean="0"/>
              <a:t>                 CaC </a:t>
            </a:r>
            <a:r>
              <a:rPr lang="pt-BR" sz="2400" baseline="-25000" dirty="0" smtClean="0"/>
              <a:t>2 </a:t>
            </a:r>
            <a:r>
              <a:rPr lang="pt-BR" sz="2400" dirty="0" smtClean="0"/>
              <a:t>+ 2 H </a:t>
            </a:r>
            <a:r>
              <a:rPr lang="pt-BR" sz="2400" baseline="-25000" dirty="0" smtClean="0"/>
              <a:t>2 </a:t>
            </a:r>
            <a:r>
              <a:rPr lang="pt-BR" sz="2400" dirty="0" smtClean="0"/>
              <a:t>O → C </a:t>
            </a:r>
            <a:r>
              <a:rPr lang="pt-BR" sz="2400" baseline="-25000" dirty="0" smtClean="0"/>
              <a:t>2 </a:t>
            </a:r>
            <a:r>
              <a:rPr lang="pt-BR" sz="2400" dirty="0" smtClean="0"/>
              <a:t>H </a:t>
            </a:r>
            <a:r>
              <a:rPr lang="pt-BR" sz="2400" baseline="-25000" dirty="0" smtClean="0"/>
              <a:t>2 </a:t>
            </a:r>
            <a:r>
              <a:rPr lang="pt-BR" sz="2400" dirty="0" smtClean="0"/>
              <a:t>+ Ca(OH) </a:t>
            </a:r>
            <a:r>
              <a:rPr lang="pt-BR" sz="2400" baseline="-25000" dirty="0" smtClean="0"/>
              <a:t>2 </a:t>
            </a:r>
            <a:r>
              <a:rPr lang="pt-BR" sz="2400" dirty="0" smtClean="0"/>
              <a:t/>
            </a:r>
            <a:br>
              <a:rPr lang="pt-BR" sz="2400" dirty="0" smtClean="0"/>
            </a:br>
            <a:endParaRPr lang="en-US" sz="2400" dirty="0">
              <a:latin typeface="+mj-lt"/>
            </a:endParaRPr>
          </a:p>
          <a:p>
            <a:pPr>
              <a:lnSpc>
                <a:spcPct val="80000"/>
              </a:lnSpc>
              <a:buFontTx/>
              <a:buNone/>
            </a:pPr>
            <a:r>
              <a:rPr lang="en-US" sz="2000" dirty="0">
                <a:latin typeface="+mj-lt"/>
              </a:rPr>
              <a:t>	</a:t>
            </a:r>
            <a:endParaRPr lang="en-US" sz="2400" dirty="0">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JPG"/>
          <p:cNvPicPr>
            <a:picLocks noChangeAspect="1"/>
          </p:cNvPicPr>
          <p:nvPr/>
        </p:nvPicPr>
        <p:blipFill>
          <a:blip r:embed="rId2"/>
          <a:stretch>
            <a:fillRect/>
          </a:stretch>
        </p:blipFill>
        <p:spPr>
          <a:xfrm>
            <a:off x="533400" y="1219200"/>
            <a:ext cx="8183880" cy="511492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609600"/>
            <a:ext cx="8229600" cy="868363"/>
          </a:xfrm>
        </p:spPr>
        <p:txBody>
          <a:bodyPr/>
          <a:lstStyle/>
          <a:p>
            <a:pPr algn="ctr"/>
            <a:r>
              <a:rPr lang="en-US" sz="3200" b="1" i="1" dirty="0">
                <a:solidFill>
                  <a:schemeClr val="bg2">
                    <a:lumMod val="50000"/>
                  </a:schemeClr>
                </a:solidFill>
              </a:rPr>
              <a:t>TYPES OF </a:t>
            </a:r>
            <a:r>
              <a:rPr lang="en-US" sz="3200" b="1" i="1" dirty="0" smtClean="0">
                <a:solidFill>
                  <a:schemeClr val="bg2">
                    <a:lumMod val="50000"/>
                  </a:schemeClr>
                </a:solidFill>
              </a:rPr>
              <a:t>FLAMES</a:t>
            </a:r>
            <a:endParaRPr lang="en-US" sz="3200" b="1" i="1" dirty="0">
              <a:solidFill>
                <a:schemeClr val="bg2">
                  <a:lumMod val="50000"/>
                </a:schemeClr>
              </a:solidFill>
            </a:endParaRPr>
          </a:p>
        </p:txBody>
      </p:sp>
      <p:sp>
        <p:nvSpPr>
          <p:cNvPr id="23555" name="Rectangle 3"/>
          <p:cNvSpPr>
            <a:spLocks noGrp="1" noChangeArrowheads="1"/>
          </p:cNvSpPr>
          <p:nvPr>
            <p:ph idx="1"/>
          </p:nvPr>
        </p:nvSpPr>
        <p:spPr>
          <a:xfrm>
            <a:off x="457200" y="1295400"/>
            <a:ext cx="8229600" cy="5257800"/>
          </a:xfrm>
        </p:spPr>
        <p:txBody>
          <a:bodyPr/>
          <a:lstStyle/>
          <a:p>
            <a:pPr>
              <a:buNone/>
            </a:pPr>
            <a:endParaRPr lang="en-US" sz="2000" b="1" dirty="0" smtClean="0"/>
          </a:p>
          <a:p>
            <a:pPr>
              <a:buNone/>
            </a:pPr>
            <a:endParaRPr lang="en-US" sz="2000" b="1" dirty="0" smtClean="0"/>
          </a:p>
          <a:p>
            <a:pPr>
              <a:buFont typeface="Wingdings" pitchFamily="2" charset="2"/>
              <a:buChar char="§"/>
            </a:pPr>
            <a:r>
              <a:rPr lang="en-US" sz="3200" b="1" dirty="0" smtClean="0"/>
              <a:t>Neutral flame</a:t>
            </a:r>
          </a:p>
          <a:p>
            <a:pPr>
              <a:buFont typeface="Wingdings" pitchFamily="2" charset="2"/>
              <a:buChar char="§"/>
            </a:pPr>
            <a:r>
              <a:rPr lang="en-US" sz="3200" b="1" dirty="0" smtClean="0"/>
              <a:t>Oxidizing flame </a:t>
            </a:r>
          </a:p>
          <a:p>
            <a:pPr>
              <a:buFont typeface="Wingdings" pitchFamily="2" charset="2"/>
              <a:buChar char="§"/>
            </a:pPr>
            <a:r>
              <a:rPr lang="en-US" sz="3200" b="1" dirty="0" smtClean="0"/>
              <a:t>Carburizing </a:t>
            </a:r>
            <a:r>
              <a:rPr lang="en-US" sz="3200" b="1" dirty="0"/>
              <a:t>flame </a:t>
            </a:r>
            <a:endParaRPr lang="en-US" sz="3200" dirty="0"/>
          </a:p>
          <a:p>
            <a:pPr>
              <a:buFontTx/>
              <a:buNone/>
            </a:pPr>
            <a:endParaRPr lang="en-US" sz="2000" dirty="0"/>
          </a:p>
          <a:p>
            <a:endParaRPr lang="en-US" sz="2000" dirty="0"/>
          </a:p>
          <a:p>
            <a:endParaRPr lang="en-US" sz="2000" dirty="0"/>
          </a:p>
          <a:p>
            <a:pPr>
              <a:buFontTx/>
              <a:buNone/>
            </a:pPr>
            <a:endParaRPr lang="en-US" sz="2000" b="1" dirty="0"/>
          </a:p>
          <a:p>
            <a:pPr>
              <a:buFontTx/>
              <a:buNone/>
            </a:pP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5" name="Rectangle 7"/>
          <p:cNvSpPr>
            <a:spLocks noGrp="1" noChangeArrowheads="1"/>
          </p:cNvSpPr>
          <p:nvPr>
            <p:ph type="title"/>
          </p:nvPr>
        </p:nvSpPr>
        <p:spPr>
          <a:xfrm>
            <a:off x="609600" y="5486400"/>
            <a:ext cx="8229600" cy="1143000"/>
          </a:xfrm>
        </p:spPr>
        <p:txBody>
          <a:bodyPr>
            <a:normAutofit fontScale="90000"/>
          </a:bodyPr>
          <a:lstStyle/>
          <a:p>
            <a:r>
              <a:rPr lang="en-US" sz="2000">
                <a:solidFill>
                  <a:srgbClr val="FF3300"/>
                </a:solidFill>
              </a:rPr>
              <a:t>Three basic types of oxyacetylene flames used in oxyfuel-gas welding and cutting operations: (a) neutral flame; (b) oxidizing flame; (c) carburizing, or reducing flame. </a:t>
            </a:r>
            <a:br>
              <a:rPr lang="en-US" sz="2000">
                <a:solidFill>
                  <a:srgbClr val="FF3300"/>
                </a:solidFill>
              </a:rPr>
            </a:br>
            <a:endParaRPr lang="en-US" sz="2000">
              <a:solidFill>
                <a:srgbClr val="FF3300"/>
              </a:solidFill>
            </a:endParaRPr>
          </a:p>
        </p:txBody>
      </p:sp>
      <p:graphicFrame>
        <p:nvGraphicFramePr>
          <p:cNvPr id="27650" name="Object 2"/>
          <p:cNvGraphicFramePr>
            <a:graphicFrameLocks noChangeAspect="1"/>
          </p:cNvGraphicFramePr>
          <p:nvPr>
            <p:ph idx="1"/>
          </p:nvPr>
        </p:nvGraphicFramePr>
        <p:xfrm>
          <a:off x="381000" y="3048000"/>
          <a:ext cx="4572000" cy="2133600"/>
        </p:xfrm>
        <a:graphic>
          <a:graphicData uri="http://schemas.openxmlformats.org/presentationml/2006/ole">
            <p:oleObj spid="_x0000_s122882" name="Bitmap Image" r:id="rId3" imgW="3258005" imgH="1666667" progId="PBrush">
              <p:embed/>
            </p:oleObj>
          </a:graphicData>
        </a:graphic>
      </p:graphicFrame>
      <p:sp>
        <p:nvSpPr>
          <p:cNvPr id="4" name="Rectangle 3"/>
          <p:cNvSpPr txBox="1">
            <a:spLocks noChangeArrowheads="1"/>
          </p:cNvSpPr>
          <p:nvPr/>
        </p:nvSpPr>
        <p:spPr>
          <a:xfrm>
            <a:off x="533400" y="990600"/>
            <a:ext cx="8229600" cy="1828800"/>
          </a:xfrm>
          <a:prstGeom prst="rect">
            <a:avLst/>
          </a:prstGeom>
        </p:spPr>
        <p:txBody>
          <a:bodyPr vert="horz">
            <a:normAutofit lnSpcReduction="10000"/>
          </a:bodyPr>
          <a:lstStyle/>
          <a:p>
            <a:pPr marL="274320" lvl="0" indent="-274320" algn="ctr" fontAlgn="auto">
              <a:spcBef>
                <a:spcPct val="20000"/>
              </a:spcBef>
              <a:spcAft>
                <a:spcPts val="0"/>
              </a:spcAft>
              <a:buClr>
                <a:schemeClr val="accent3"/>
              </a:buClr>
              <a:buSzPct val="95000"/>
            </a:pPr>
            <a:r>
              <a:rPr lang="en-US" sz="3200" b="1" i="1" dirty="0" smtClean="0">
                <a:solidFill>
                  <a:schemeClr val="bg2">
                    <a:lumMod val="50000"/>
                  </a:schemeClr>
                </a:solidFill>
              </a:rPr>
              <a:t>Neutral flame</a:t>
            </a:r>
            <a:endParaRPr lang="en-US" sz="3200" i="1" dirty="0" smtClean="0">
              <a:solidFill>
                <a:schemeClr val="bg2">
                  <a:lumMod val="50000"/>
                </a:schemeClr>
              </a:solidFill>
              <a:latin typeface="+mn-lt"/>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when oxygen to acetylene ration   </a:t>
            </a:r>
            <a:r>
              <a:rPr kumimoji="0" lang="en-US" sz="2400" b="0" i="0" u="none" strike="noStrike" kern="1200" cap="none" spc="0" normalizeH="0" baseline="0" noProof="0" dirty="0" smtClean="0">
                <a:ln>
                  <a:noFill/>
                </a:ln>
                <a:solidFill>
                  <a:srgbClr val="FF0000"/>
                </a:solidFill>
                <a:effectLst/>
                <a:uLnTx/>
                <a:uFillTx/>
                <a:latin typeface="+mj-lt"/>
                <a:ea typeface="+mn-ea"/>
                <a:cs typeface="+mn-cs"/>
              </a:rPr>
              <a:t>1.1:1</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 is called </a:t>
            </a:r>
            <a:r>
              <a:rPr kumimoji="0" lang="en-US" sz="2000" b="1" i="0" u="none" strike="noStrike" kern="1200" cap="none" spc="0" normalizeH="0" baseline="0" noProof="0" dirty="0" smtClean="0">
                <a:ln>
                  <a:noFill/>
                </a:ln>
                <a:solidFill>
                  <a:schemeClr val="tx1"/>
                </a:solidFill>
                <a:effectLst/>
                <a:uLnTx/>
                <a:uFillTx/>
                <a:latin typeface="+mj-lt"/>
                <a:ea typeface="+mn-ea"/>
                <a:cs typeface="+mn-cs"/>
              </a:rPr>
              <a:t>Neutral flame </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(It has a balance of fuel gas and oxygen) (3200</a:t>
            </a:r>
            <a:r>
              <a:rPr kumimoji="0" lang="en-US" sz="2000" b="0" i="0" u="none" strike="noStrike" kern="1200" cap="none" spc="0" normalizeH="0" baseline="30000" noProof="0" dirty="0" smtClean="0">
                <a:ln>
                  <a:noFill/>
                </a:ln>
                <a:solidFill>
                  <a:schemeClr val="tx1"/>
                </a:solidFill>
                <a:effectLst/>
                <a:uLnTx/>
                <a:uFillTx/>
                <a:latin typeface="+mj-lt"/>
                <a:ea typeface="+mn-ea"/>
                <a:cs typeface="+mn-cs"/>
              </a:rPr>
              <a:t>0</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c). Inner core light blue </a:t>
            </a:r>
            <a:r>
              <a:rPr kumimoji="0" lang="en-US" sz="2000" b="0" i="0" u="none" strike="noStrike" kern="1200" cap="none" spc="0" normalizeH="0" baseline="0" noProof="0" dirty="0" err="1" smtClean="0">
                <a:ln>
                  <a:noFill/>
                </a:ln>
                <a:solidFill>
                  <a:schemeClr val="tx1"/>
                </a:solidFill>
                <a:effectLst/>
                <a:uLnTx/>
                <a:uFillTx/>
                <a:latin typeface="+mj-lt"/>
                <a:ea typeface="+mn-ea"/>
                <a:cs typeface="+mn-cs"/>
              </a:rPr>
              <a:t>colour</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 and outer core dark blue </a:t>
            </a:r>
            <a:r>
              <a:rPr kumimoji="0" lang="en-US" sz="2000" b="0" i="0" u="none" strike="noStrike" kern="1200" cap="none" spc="0" normalizeH="0" baseline="0" noProof="0" dirty="0" err="1" smtClean="0">
                <a:ln>
                  <a:noFill/>
                </a:ln>
                <a:solidFill>
                  <a:schemeClr val="tx1"/>
                </a:solidFill>
                <a:effectLst/>
                <a:uLnTx/>
                <a:uFillTx/>
                <a:latin typeface="+mj-lt"/>
                <a:ea typeface="+mn-ea"/>
                <a:cs typeface="+mn-cs"/>
              </a:rPr>
              <a:t>colour</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    Used for welding steels, </a:t>
            </a:r>
            <a:r>
              <a:rPr kumimoji="0" lang="en-US" sz="2000" b="0" i="0" u="none" strike="noStrike" kern="1200" cap="none" spc="0" normalizeH="0" baseline="0" noProof="0" dirty="0" err="1" smtClean="0">
                <a:ln>
                  <a:noFill/>
                </a:ln>
                <a:solidFill>
                  <a:schemeClr val="tx1"/>
                </a:solidFill>
                <a:effectLst/>
                <a:uLnTx/>
                <a:uFillTx/>
                <a:latin typeface="+mj-lt"/>
                <a:ea typeface="+mn-ea"/>
                <a:cs typeface="+mn-cs"/>
              </a:rPr>
              <a:t>aluminium</a:t>
            </a:r>
            <a:r>
              <a:rPr kumimoji="0" lang="en-US" sz="2000" b="0" i="0" u="none" strike="noStrike" kern="1200" cap="none" spc="0" normalizeH="0" baseline="0" noProof="0" dirty="0" smtClean="0">
                <a:ln>
                  <a:noFill/>
                </a:ln>
                <a:solidFill>
                  <a:schemeClr val="tx1"/>
                </a:solidFill>
                <a:effectLst/>
                <a:uLnTx/>
                <a:uFillTx/>
                <a:latin typeface="+mj-lt"/>
                <a:ea typeface="+mn-ea"/>
                <a:cs typeface="+mn-cs"/>
              </a:rPr>
              <a:t>, copper and cast iron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endParaRPr kumimoji="0" lang="en-US" sz="2000" b="1"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Tx/>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jk32.jpg"/>
          <p:cNvPicPr>
            <a:picLocks noChangeAspect="1"/>
          </p:cNvPicPr>
          <p:nvPr/>
        </p:nvPicPr>
        <p:blipFill>
          <a:blip r:embed="rId4"/>
          <a:stretch>
            <a:fillRect/>
          </a:stretch>
        </p:blipFill>
        <p:spPr>
          <a:xfrm>
            <a:off x="5333999" y="3276600"/>
            <a:ext cx="3567881" cy="1828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p:cNvPicPr>
            <a:picLocks noGrp="1" noChangeAspect="1" noChangeArrowheads="1"/>
          </p:cNvPicPr>
          <p:nvPr>
            <p:ph sz="half" idx="1"/>
          </p:nvPr>
        </p:nvPicPr>
        <p:blipFill>
          <a:blip r:embed="rId2" cstate="print"/>
          <a:srcRect/>
          <a:stretch>
            <a:fillRect/>
          </a:stretch>
        </p:blipFill>
        <p:spPr>
          <a:xfrm>
            <a:off x="1066800" y="3124200"/>
            <a:ext cx="3190875" cy="2057400"/>
          </a:xfrm>
          <a:noFill/>
          <a:ln/>
        </p:spPr>
      </p:pic>
      <p:sp>
        <p:nvSpPr>
          <p:cNvPr id="47114" name="Rectangle 10"/>
          <p:cNvSpPr>
            <a:spLocks noChangeArrowheads="1"/>
          </p:cNvSpPr>
          <p:nvPr/>
        </p:nvSpPr>
        <p:spPr bwMode="auto">
          <a:xfrm>
            <a:off x="838200" y="5181600"/>
            <a:ext cx="8004175" cy="1190625"/>
          </a:xfrm>
          <a:prstGeom prst="rect">
            <a:avLst/>
          </a:prstGeom>
          <a:noFill/>
          <a:ln w="9525">
            <a:noFill/>
            <a:miter lim="800000"/>
            <a:headEnd/>
            <a:tailEnd/>
          </a:ln>
          <a:effectLst/>
        </p:spPr>
        <p:txBody>
          <a:bodyPr>
            <a:spAutoFit/>
          </a:bodyPr>
          <a:lstStyle/>
          <a:p>
            <a:r>
              <a:rPr lang="en-US">
                <a:solidFill>
                  <a:srgbClr val="FF3300"/>
                </a:solidFill>
              </a:rPr>
              <a:t>Three basic types of oxyacetylene flames used in oxyfuel-gas welding and cutting operations:</a:t>
            </a:r>
          </a:p>
          <a:p>
            <a:r>
              <a:rPr lang="en-US">
                <a:solidFill>
                  <a:srgbClr val="FF3300"/>
                </a:solidFill>
              </a:rPr>
              <a:t> (a) neutral flame;  (b) oxidizing flame; (c) carburizing, or reducing flame. </a:t>
            </a:r>
            <a:br>
              <a:rPr lang="en-US">
                <a:solidFill>
                  <a:srgbClr val="FF3300"/>
                </a:solidFill>
              </a:rPr>
            </a:br>
            <a:endParaRPr lang="en-US">
              <a:solidFill>
                <a:srgbClr val="FF3300"/>
              </a:solidFill>
            </a:endParaRPr>
          </a:p>
        </p:txBody>
      </p:sp>
      <p:sp>
        <p:nvSpPr>
          <p:cNvPr id="6" name="Rectangle 3"/>
          <p:cNvSpPr>
            <a:spLocks noGrp="1" noChangeArrowheads="1"/>
          </p:cNvSpPr>
          <p:nvPr>
            <p:ph idx="1"/>
          </p:nvPr>
        </p:nvSpPr>
        <p:spPr>
          <a:xfrm>
            <a:off x="533400" y="838200"/>
            <a:ext cx="7772400" cy="2133600"/>
          </a:xfrm>
        </p:spPr>
        <p:txBody>
          <a:bodyPr>
            <a:normAutofit lnSpcReduction="10000"/>
          </a:bodyPr>
          <a:lstStyle/>
          <a:p>
            <a:pPr algn="ctr">
              <a:buFontTx/>
              <a:buNone/>
            </a:pPr>
            <a:r>
              <a:rPr lang="en-US" sz="3200" b="1" i="1" dirty="0" smtClean="0">
                <a:solidFill>
                  <a:schemeClr val="bg2">
                    <a:lumMod val="50000"/>
                  </a:schemeClr>
                </a:solidFill>
              </a:rPr>
              <a:t>Oxidizing flame</a:t>
            </a:r>
            <a:endParaRPr lang="en-US" sz="3200" i="1" dirty="0">
              <a:solidFill>
                <a:schemeClr val="bg2">
                  <a:lumMod val="50000"/>
                </a:schemeClr>
              </a:solidFill>
            </a:endParaRPr>
          </a:p>
          <a:p>
            <a:r>
              <a:rPr lang="en-US" sz="2000" dirty="0"/>
              <a:t>If more oxygen is added, the </a:t>
            </a:r>
            <a:r>
              <a:rPr lang="en-US" sz="2000" dirty="0" smtClean="0"/>
              <a:t>inner core </a:t>
            </a:r>
            <a:r>
              <a:rPr lang="en-US" sz="2000" dirty="0"/>
              <a:t>becomes darker and more pointed, while the envelope becomes shorter and more fierce is called </a:t>
            </a:r>
            <a:r>
              <a:rPr lang="en-US" sz="2000" b="1" dirty="0"/>
              <a:t>Oxidizing </a:t>
            </a:r>
            <a:r>
              <a:rPr lang="en-US" sz="2000" b="1" dirty="0" smtClean="0"/>
              <a:t>flame. </a:t>
            </a:r>
            <a:r>
              <a:rPr lang="en-US" sz="2000" dirty="0" smtClean="0"/>
              <a:t>Burns with loud roar.</a:t>
            </a:r>
            <a:endParaRPr lang="en-US" sz="2000" dirty="0"/>
          </a:p>
          <a:p>
            <a:r>
              <a:rPr lang="en-US" sz="2000" dirty="0"/>
              <a:t>Has the highest temperature about 3400</a:t>
            </a:r>
            <a:r>
              <a:rPr lang="en-US" sz="2000" baseline="30000" dirty="0"/>
              <a:t>0</a:t>
            </a:r>
            <a:r>
              <a:rPr lang="en-US" sz="2000" dirty="0"/>
              <a:t>c</a:t>
            </a:r>
          </a:p>
          <a:p>
            <a:r>
              <a:rPr lang="en-US" sz="2000" dirty="0"/>
              <a:t>Used for welding brass and brazing operation</a:t>
            </a:r>
          </a:p>
          <a:p>
            <a:pPr>
              <a:buFontTx/>
              <a:buNone/>
            </a:pPr>
            <a:endParaRPr lang="en-US" sz="2000" dirty="0"/>
          </a:p>
          <a:p>
            <a:endParaRPr lang="en-US" sz="2000" dirty="0"/>
          </a:p>
          <a:p>
            <a:endParaRPr lang="en-US" sz="2000" dirty="0"/>
          </a:p>
          <a:p>
            <a:pPr>
              <a:buFontTx/>
              <a:buNone/>
            </a:pPr>
            <a:endParaRPr lang="en-US" sz="2000" b="1" dirty="0"/>
          </a:p>
          <a:p>
            <a:pPr>
              <a:buFontTx/>
              <a:buNone/>
            </a:pPr>
            <a:endParaRPr lang="en-US" sz="2000" dirty="0"/>
          </a:p>
        </p:txBody>
      </p:sp>
      <p:pic>
        <p:nvPicPr>
          <p:cNvPr id="7" name="Picture 6" descr="images (1).jpg"/>
          <p:cNvPicPr>
            <a:picLocks noChangeAspect="1"/>
          </p:cNvPicPr>
          <p:nvPr/>
        </p:nvPicPr>
        <p:blipFill>
          <a:blip r:embed="rId3"/>
          <a:stretch>
            <a:fillRect/>
          </a:stretch>
        </p:blipFill>
        <p:spPr>
          <a:xfrm>
            <a:off x="6096000" y="2209800"/>
            <a:ext cx="2819400" cy="2819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1" name="Picture 7"/>
          <p:cNvPicPr>
            <a:picLocks noGrp="1" noChangeAspect="1" noChangeArrowheads="1"/>
          </p:cNvPicPr>
          <p:nvPr>
            <p:ph sz="half" idx="2"/>
          </p:nvPr>
        </p:nvPicPr>
        <p:blipFill>
          <a:blip r:embed="rId2" cstate="print"/>
          <a:srcRect/>
          <a:stretch>
            <a:fillRect/>
          </a:stretch>
        </p:blipFill>
        <p:spPr>
          <a:xfrm>
            <a:off x="457200" y="3124200"/>
            <a:ext cx="4757738" cy="2133600"/>
          </a:xfrm>
          <a:noFill/>
          <a:ln/>
        </p:spPr>
      </p:pic>
      <p:sp>
        <p:nvSpPr>
          <p:cNvPr id="47114" name="Rectangle 10"/>
          <p:cNvSpPr>
            <a:spLocks noChangeArrowheads="1"/>
          </p:cNvSpPr>
          <p:nvPr/>
        </p:nvSpPr>
        <p:spPr bwMode="auto">
          <a:xfrm>
            <a:off x="838200" y="5181600"/>
            <a:ext cx="8004175" cy="1190625"/>
          </a:xfrm>
          <a:prstGeom prst="rect">
            <a:avLst/>
          </a:prstGeom>
          <a:noFill/>
          <a:ln w="9525">
            <a:noFill/>
            <a:miter lim="800000"/>
            <a:headEnd/>
            <a:tailEnd/>
          </a:ln>
          <a:effectLst/>
        </p:spPr>
        <p:txBody>
          <a:bodyPr>
            <a:spAutoFit/>
          </a:bodyPr>
          <a:lstStyle/>
          <a:p>
            <a:r>
              <a:rPr lang="en-US">
                <a:solidFill>
                  <a:srgbClr val="FF3300"/>
                </a:solidFill>
              </a:rPr>
              <a:t>Three basic types of oxyacetylene flames used in oxyfuel-gas welding and cutting operations:</a:t>
            </a:r>
          </a:p>
          <a:p>
            <a:r>
              <a:rPr lang="en-US">
                <a:solidFill>
                  <a:srgbClr val="FF3300"/>
                </a:solidFill>
              </a:rPr>
              <a:t> (a) neutral flame;  (b) oxidizing flame; (c) carburizing, or reducing flame. </a:t>
            </a:r>
            <a:br>
              <a:rPr lang="en-US">
                <a:solidFill>
                  <a:srgbClr val="FF3300"/>
                </a:solidFill>
              </a:rPr>
            </a:br>
            <a:endParaRPr lang="en-US">
              <a:solidFill>
                <a:srgbClr val="FF3300"/>
              </a:solidFill>
            </a:endParaRPr>
          </a:p>
        </p:txBody>
      </p:sp>
      <p:sp>
        <p:nvSpPr>
          <p:cNvPr id="6" name="Rectangle 3"/>
          <p:cNvSpPr>
            <a:spLocks noGrp="1" noChangeArrowheads="1"/>
          </p:cNvSpPr>
          <p:nvPr>
            <p:ph idx="1"/>
          </p:nvPr>
        </p:nvSpPr>
        <p:spPr>
          <a:xfrm>
            <a:off x="457200" y="1066800"/>
            <a:ext cx="8229600" cy="5257800"/>
          </a:xfrm>
        </p:spPr>
        <p:txBody>
          <a:bodyPr/>
          <a:lstStyle/>
          <a:p>
            <a:pPr algn="ctr">
              <a:buNone/>
            </a:pPr>
            <a:r>
              <a:rPr lang="en-US" sz="3200" b="1" i="1" dirty="0" smtClean="0">
                <a:solidFill>
                  <a:schemeClr val="bg2">
                    <a:lumMod val="50000"/>
                  </a:schemeClr>
                </a:solidFill>
                <a:latin typeface="+mj-lt"/>
              </a:rPr>
              <a:t>Carburizing flame or Reducing Flame</a:t>
            </a:r>
          </a:p>
          <a:p>
            <a:pPr>
              <a:buNone/>
            </a:pPr>
            <a:r>
              <a:rPr lang="en-US" sz="2000" dirty="0" smtClean="0">
                <a:latin typeface="+mj-lt"/>
              </a:rPr>
              <a:t>    If Oxygen supplied to the neutral flame is reduced, </a:t>
            </a:r>
            <a:r>
              <a:rPr lang="en-US" sz="2000" dirty="0">
                <a:latin typeface="+mj-lt"/>
              </a:rPr>
              <a:t>flame immediately changes into a long white </a:t>
            </a:r>
            <a:r>
              <a:rPr lang="en-US" sz="2000" dirty="0" smtClean="0">
                <a:latin typeface="+mj-lt"/>
              </a:rPr>
              <a:t>inner area </a:t>
            </a:r>
            <a:r>
              <a:rPr lang="en-US" sz="2000" dirty="0">
                <a:latin typeface="+mj-lt"/>
              </a:rPr>
              <a:t>(Feather) surrounded by a transparent blue envelope is called </a:t>
            </a:r>
            <a:r>
              <a:rPr lang="en-US" sz="2000" b="1" dirty="0">
                <a:latin typeface="+mj-lt"/>
              </a:rPr>
              <a:t>Carburizing flame </a:t>
            </a:r>
            <a:r>
              <a:rPr lang="en-US" sz="2000" dirty="0">
                <a:latin typeface="+mj-lt"/>
              </a:rPr>
              <a:t>(3000</a:t>
            </a:r>
            <a:r>
              <a:rPr lang="en-US" sz="2000" baseline="30000" dirty="0">
                <a:latin typeface="+mj-lt"/>
              </a:rPr>
              <a:t>0</a:t>
            </a:r>
            <a:r>
              <a:rPr lang="en-US" sz="2000" dirty="0">
                <a:latin typeface="+mj-lt"/>
              </a:rPr>
              <a:t>c</a:t>
            </a:r>
            <a:r>
              <a:rPr lang="en-US" sz="2000" dirty="0" smtClean="0"/>
              <a:t>). Used for steel alloys like for welding high carbon steel.</a:t>
            </a:r>
            <a:endParaRPr lang="en-US" sz="2000" dirty="0"/>
          </a:p>
          <a:p>
            <a:pPr>
              <a:buFontTx/>
              <a:buNone/>
            </a:pPr>
            <a:endParaRPr lang="en-US" sz="2000" dirty="0"/>
          </a:p>
          <a:p>
            <a:endParaRPr lang="en-US" sz="2000" dirty="0"/>
          </a:p>
          <a:p>
            <a:endParaRPr lang="en-US" sz="2000" dirty="0"/>
          </a:p>
          <a:p>
            <a:pPr>
              <a:buFontTx/>
              <a:buNone/>
            </a:pPr>
            <a:endParaRPr lang="en-US" sz="2000" b="1" dirty="0"/>
          </a:p>
          <a:p>
            <a:pPr>
              <a:buFontTx/>
              <a:buNone/>
            </a:pPr>
            <a:endParaRPr lang="en-US" sz="2000" dirty="0"/>
          </a:p>
        </p:txBody>
      </p:sp>
      <p:pic>
        <p:nvPicPr>
          <p:cNvPr id="7" name="Picture 6" descr="Carburising Flame.jpg"/>
          <p:cNvPicPr>
            <a:picLocks noChangeAspect="1"/>
          </p:cNvPicPr>
          <p:nvPr/>
        </p:nvPicPr>
        <p:blipFill>
          <a:blip r:embed="rId3"/>
          <a:stretch>
            <a:fillRect/>
          </a:stretch>
        </p:blipFill>
        <p:spPr>
          <a:xfrm>
            <a:off x="5562600" y="3124200"/>
            <a:ext cx="3392424" cy="1600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pPr algn="ctr"/>
            <a:r>
              <a:rPr lang="en-US" sz="3200" b="1" i="1" dirty="0" smtClean="0"/>
              <a:t>CHEMISTRY IN GAS </a:t>
            </a:r>
            <a:r>
              <a:rPr lang="en-US" sz="3200" b="1" i="1" dirty="0"/>
              <a:t>WELDING </a:t>
            </a:r>
          </a:p>
        </p:txBody>
      </p:sp>
      <p:sp>
        <p:nvSpPr>
          <p:cNvPr id="20483" name="Rectangle 3"/>
          <p:cNvSpPr>
            <a:spLocks noGrp="1" noChangeArrowheads="1"/>
          </p:cNvSpPr>
          <p:nvPr>
            <p:ph idx="1"/>
          </p:nvPr>
        </p:nvSpPr>
        <p:spPr>
          <a:xfrm>
            <a:off x="457200" y="1600200"/>
            <a:ext cx="8229600" cy="4800600"/>
          </a:xfrm>
        </p:spPr>
        <p:txBody>
          <a:bodyPr>
            <a:normAutofit/>
          </a:bodyPr>
          <a:lstStyle/>
          <a:p>
            <a:pPr>
              <a:buNone/>
            </a:pPr>
            <a:r>
              <a:rPr lang="en-US" sz="2400" u="sng" dirty="0" smtClean="0"/>
              <a:t>Stage 1</a:t>
            </a:r>
            <a:r>
              <a:rPr lang="en-US" sz="2400" dirty="0" smtClean="0"/>
              <a:t> </a:t>
            </a:r>
          </a:p>
          <a:p>
            <a:pPr>
              <a:buNone/>
            </a:pPr>
            <a:r>
              <a:rPr lang="en-US" sz="2400" dirty="0" smtClean="0"/>
              <a:t>                       </a:t>
            </a:r>
            <a:r>
              <a:rPr lang="en-US" sz="3500" dirty="0" smtClean="0"/>
              <a:t>2</a:t>
            </a:r>
            <a:r>
              <a:rPr lang="en-US" sz="2400" dirty="0" smtClean="0"/>
              <a:t>C2H2 + 2O2 = 4CO + 2H2 </a:t>
            </a:r>
          </a:p>
          <a:p>
            <a:pPr>
              <a:buNone/>
            </a:pPr>
            <a:r>
              <a:rPr lang="en-US" sz="2400" u="sng" dirty="0" smtClean="0"/>
              <a:t>Stage 2</a:t>
            </a:r>
            <a:r>
              <a:rPr lang="en-US" sz="2400" dirty="0" smtClean="0"/>
              <a:t> </a:t>
            </a:r>
          </a:p>
          <a:p>
            <a:pPr>
              <a:buNone/>
            </a:pPr>
            <a:r>
              <a:rPr lang="en-US" sz="2400" dirty="0" smtClean="0"/>
              <a:t>                       4CO + 2H2 + 3O2 = 4CO2 + 2H2O </a:t>
            </a:r>
          </a:p>
          <a:p>
            <a:pPr>
              <a:buNone/>
            </a:pPr>
            <a:r>
              <a:rPr lang="en-US" sz="2400" u="sng" dirty="0" smtClean="0"/>
              <a:t>Stage 3</a:t>
            </a:r>
          </a:p>
          <a:p>
            <a:pPr>
              <a:buNone/>
            </a:pPr>
            <a:endParaRPr lang="en-US" sz="2400" dirty="0" smtClean="0"/>
          </a:p>
          <a:p>
            <a:pPr>
              <a:buNone/>
            </a:pPr>
            <a:r>
              <a:rPr lang="pt-BR" sz="2400" dirty="0" smtClean="0"/>
              <a:t>      2C2H2 + 5 </a:t>
            </a:r>
            <a:r>
              <a:rPr lang="en-US" sz="2400" dirty="0" smtClean="0"/>
              <a:t>O2</a:t>
            </a:r>
            <a:r>
              <a:rPr lang="pt-BR" sz="2400" dirty="0" smtClean="0"/>
              <a:t> = 4CO2 + 2H20 (vapour) + 1284.57 k J / mol</a:t>
            </a:r>
            <a:endParaRPr 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pPr algn="ctr"/>
            <a:r>
              <a:rPr lang="en-US" sz="3200" b="1" i="1" dirty="0"/>
              <a:t>GAS WELDING </a:t>
            </a:r>
            <a:r>
              <a:rPr lang="en-US" sz="3200" b="1" i="1" dirty="0" smtClean="0"/>
              <a:t>TECHNIQUES</a:t>
            </a:r>
            <a:endParaRPr lang="en-US" sz="3200" b="1" i="1" dirty="0"/>
          </a:p>
        </p:txBody>
      </p:sp>
      <p:pic>
        <p:nvPicPr>
          <p:cNvPr id="4" name="Picture 3" descr="download.png"/>
          <p:cNvPicPr>
            <a:picLocks noChangeAspect="1"/>
          </p:cNvPicPr>
          <p:nvPr/>
        </p:nvPicPr>
        <p:blipFill>
          <a:blip r:embed="rId2"/>
          <a:stretch>
            <a:fillRect/>
          </a:stretch>
        </p:blipFill>
        <p:spPr>
          <a:xfrm>
            <a:off x="381000" y="2438400"/>
            <a:ext cx="3657600" cy="2057400"/>
          </a:xfrm>
          <a:prstGeom prst="rect">
            <a:avLst/>
          </a:prstGeom>
        </p:spPr>
      </p:pic>
      <p:pic>
        <p:nvPicPr>
          <p:cNvPr id="5" name="Picture 4" descr="Rightward Welding.png"/>
          <p:cNvPicPr>
            <a:picLocks noChangeAspect="1"/>
          </p:cNvPicPr>
          <p:nvPr/>
        </p:nvPicPr>
        <p:blipFill>
          <a:blip r:embed="rId3"/>
          <a:stretch>
            <a:fillRect/>
          </a:stretch>
        </p:blipFill>
        <p:spPr>
          <a:xfrm>
            <a:off x="4267200" y="2209800"/>
            <a:ext cx="4182059" cy="2333951"/>
          </a:xfrm>
          <a:prstGeom prst="rect">
            <a:avLst/>
          </a:prstGeom>
        </p:spPr>
      </p:pic>
      <p:sp>
        <p:nvSpPr>
          <p:cNvPr id="6" name="TextBox 5"/>
          <p:cNvSpPr txBox="1"/>
          <p:nvPr/>
        </p:nvSpPr>
        <p:spPr>
          <a:xfrm>
            <a:off x="457200" y="4724400"/>
            <a:ext cx="3352800" cy="369332"/>
          </a:xfrm>
          <a:prstGeom prst="rect">
            <a:avLst/>
          </a:prstGeom>
          <a:noFill/>
        </p:spPr>
        <p:txBody>
          <a:bodyPr wrap="square" rtlCol="0">
            <a:spAutoFit/>
          </a:bodyPr>
          <a:lstStyle/>
          <a:p>
            <a:r>
              <a:rPr lang="en-US" dirty="0" smtClean="0"/>
              <a:t>Leftward Welding Techniques</a:t>
            </a:r>
            <a:endParaRPr lang="en-US" dirty="0"/>
          </a:p>
        </p:txBody>
      </p:sp>
      <p:sp>
        <p:nvSpPr>
          <p:cNvPr id="7" name="TextBox 6"/>
          <p:cNvSpPr txBox="1"/>
          <p:nvPr/>
        </p:nvSpPr>
        <p:spPr>
          <a:xfrm>
            <a:off x="4800600" y="4800600"/>
            <a:ext cx="3352800" cy="369332"/>
          </a:xfrm>
          <a:prstGeom prst="rect">
            <a:avLst/>
          </a:prstGeom>
          <a:noFill/>
        </p:spPr>
        <p:txBody>
          <a:bodyPr wrap="square" rtlCol="0">
            <a:spAutoFit/>
          </a:bodyPr>
          <a:lstStyle/>
          <a:p>
            <a:r>
              <a:rPr lang="en-US" dirty="0" smtClean="0"/>
              <a:t>Rightward Welding Techniques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457200"/>
            <a:ext cx="8229600" cy="1143000"/>
          </a:xfrm>
        </p:spPr>
        <p:txBody>
          <a:bodyPr/>
          <a:lstStyle/>
          <a:p>
            <a:r>
              <a:rPr lang="en-US" sz="3200" b="1"/>
              <a:t>GAS WELDING EQUIPMENT...</a:t>
            </a:r>
          </a:p>
        </p:txBody>
      </p:sp>
      <p:sp>
        <p:nvSpPr>
          <p:cNvPr id="20483" name="Rectangle 3"/>
          <p:cNvSpPr>
            <a:spLocks noGrp="1" noChangeArrowheads="1"/>
          </p:cNvSpPr>
          <p:nvPr>
            <p:ph idx="1"/>
          </p:nvPr>
        </p:nvSpPr>
        <p:spPr>
          <a:xfrm>
            <a:off x="457200" y="1600200"/>
            <a:ext cx="8229600" cy="4800600"/>
          </a:xfrm>
        </p:spPr>
        <p:txBody>
          <a:bodyPr>
            <a:normAutofit/>
          </a:bodyPr>
          <a:lstStyle/>
          <a:p>
            <a:pPr marL="457200" indent="-457200">
              <a:lnSpc>
                <a:spcPct val="80000"/>
              </a:lnSpc>
              <a:buNone/>
            </a:pPr>
            <a:r>
              <a:rPr lang="en-US" sz="2000" dirty="0" smtClean="0"/>
              <a:t>1. Oxygen </a:t>
            </a:r>
            <a:r>
              <a:rPr lang="en-US" sz="2400" dirty="0" smtClean="0"/>
              <a:t>Gas Cylinders-    </a:t>
            </a:r>
            <a:r>
              <a:rPr lang="en-US" sz="2000" dirty="0" err="1" smtClean="0"/>
              <a:t>coloured</a:t>
            </a:r>
            <a:r>
              <a:rPr lang="en-US" sz="2000" dirty="0" smtClean="0"/>
              <a:t> Black or </a:t>
            </a:r>
            <a:r>
              <a:rPr lang="en-US" sz="2000" dirty="0" smtClean="0">
                <a:solidFill>
                  <a:schemeClr val="accent1">
                    <a:lumMod val="75000"/>
                  </a:schemeClr>
                </a:solidFill>
              </a:rPr>
              <a:t>Blue</a:t>
            </a:r>
            <a:endParaRPr lang="en-US" sz="2400" dirty="0" smtClean="0">
              <a:solidFill>
                <a:schemeClr val="accent1">
                  <a:lumMod val="75000"/>
                </a:schemeClr>
              </a:solidFill>
            </a:endParaRPr>
          </a:p>
          <a:p>
            <a:pPr marL="457200" indent="-457200">
              <a:lnSpc>
                <a:spcPct val="80000"/>
              </a:lnSpc>
              <a:buNone/>
            </a:pPr>
            <a:r>
              <a:rPr lang="en-US" sz="2000" dirty="0" smtClean="0"/>
              <a:t>2. Acetylene </a:t>
            </a:r>
            <a:r>
              <a:rPr lang="en-US" sz="2400" dirty="0" smtClean="0"/>
              <a:t>Gas Cylinders- </a:t>
            </a:r>
            <a:r>
              <a:rPr lang="en-US" sz="2400" dirty="0" err="1" smtClean="0"/>
              <a:t>coloured</a:t>
            </a:r>
            <a:r>
              <a:rPr lang="en-US" sz="2400" dirty="0" smtClean="0"/>
              <a:t> </a:t>
            </a:r>
            <a:r>
              <a:rPr lang="en-US" sz="2400" dirty="0" smtClean="0">
                <a:solidFill>
                  <a:srgbClr val="FF0000"/>
                </a:solidFill>
              </a:rPr>
              <a:t>Red</a:t>
            </a:r>
            <a:endParaRPr lang="en-US" sz="2400" dirty="0">
              <a:solidFill>
                <a:srgbClr val="FF0000"/>
              </a:solidFill>
            </a:endParaRPr>
          </a:p>
          <a:p>
            <a:pPr>
              <a:lnSpc>
                <a:spcPct val="80000"/>
              </a:lnSpc>
              <a:buFontTx/>
              <a:buNone/>
            </a:pPr>
            <a:r>
              <a:rPr lang="en-US" sz="2000" dirty="0"/>
              <a:t>	Pressure</a:t>
            </a:r>
          </a:p>
          <a:p>
            <a:pPr>
              <a:lnSpc>
                <a:spcPct val="80000"/>
              </a:lnSpc>
              <a:buFontTx/>
              <a:buNone/>
            </a:pPr>
            <a:r>
              <a:rPr lang="en-US" sz="2000" dirty="0"/>
              <a:t>		Oxygen – 125 kg/cm2</a:t>
            </a:r>
          </a:p>
          <a:p>
            <a:pPr>
              <a:lnSpc>
                <a:spcPct val="80000"/>
              </a:lnSpc>
              <a:buFontTx/>
              <a:buNone/>
            </a:pPr>
            <a:r>
              <a:rPr lang="en-US" sz="2000" dirty="0"/>
              <a:t>		Acetylene – 16 kg/cm2        </a:t>
            </a:r>
          </a:p>
          <a:p>
            <a:pPr>
              <a:lnSpc>
                <a:spcPct val="80000"/>
              </a:lnSpc>
              <a:buFontTx/>
              <a:buNone/>
            </a:pPr>
            <a:r>
              <a:rPr lang="en-US" sz="2000" dirty="0"/>
              <a:t>3</a:t>
            </a:r>
            <a:r>
              <a:rPr lang="en-US" sz="2000" dirty="0" smtClean="0"/>
              <a:t>. </a:t>
            </a:r>
            <a:r>
              <a:rPr lang="en-US" sz="2400" dirty="0"/>
              <a:t>Regulators</a:t>
            </a:r>
          </a:p>
          <a:p>
            <a:pPr>
              <a:lnSpc>
                <a:spcPct val="80000"/>
              </a:lnSpc>
              <a:buFontTx/>
              <a:buNone/>
            </a:pPr>
            <a:r>
              <a:rPr lang="en-US" sz="2000" dirty="0" smtClean="0"/>
              <a:t>4. </a:t>
            </a:r>
            <a:r>
              <a:rPr lang="en-US" sz="2400" dirty="0"/>
              <a:t>Pressure Gauges</a:t>
            </a:r>
          </a:p>
          <a:p>
            <a:pPr>
              <a:lnSpc>
                <a:spcPct val="80000"/>
              </a:lnSpc>
              <a:buFontTx/>
              <a:buNone/>
            </a:pPr>
            <a:r>
              <a:rPr lang="en-US" sz="2400" dirty="0"/>
              <a:t>5</a:t>
            </a:r>
            <a:r>
              <a:rPr lang="en-US" sz="2400" dirty="0" smtClean="0"/>
              <a:t>. </a:t>
            </a:r>
            <a:r>
              <a:rPr lang="en-US" sz="2400" dirty="0"/>
              <a:t>Hoses</a:t>
            </a:r>
          </a:p>
          <a:p>
            <a:pPr>
              <a:lnSpc>
                <a:spcPct val="80000"/>
              </a:lnSpc>
              <a:buFontTx/>
              <a:buNone/>
            </a:pPr>
            <a:r>
              <a:rPr lang="en-US" sz="2400" dirty="0"/>
              <a:t>6</a:t>
            </a:r>
            <a:r>
              <a:rPr lang="en-US" sz="2400" dirty="0" smtClean="0"/>
              <a:t>. </a:t>
            </a:r>
            <a:r>
              <a:rPr lang="en-US" sz="2400" dirty="0"/>
              <a:t>Welding torch </a:t>
            </a:r>
          </a:p>
          <a:p>
            <a:pPr>
              <a:lnSpc>
                <a:spcPct val="80000"/>
              </a:lnSpc>
              <a:buFontTx/>
              <a:buNone/>
            </a:pPr>
            <a:r>
              <a:rPr lang="en-US" sz="2400" dirty="0"/>
              <a:t>7</a:t>
            </a:r>
            <a:r>
              <a:rPr lang="en-US" sz="2400" dirty="0" smtClean="0"/>
              <a:t>. </a:t>
            </a:r>
            <a:r>
              <a:rPr lang="en-US" sz="2400" dirty="0"/>
              <a:t>Check valve</a:t>
            </a:r>
          </a:p>
          <a:p>
            <a:pPr>
              <a:lnSpc>
                <a:spcPct val="80000"/>
              </a:lnSpc>
              <a:buFontTx/>
              <a:buNone/>
            </a:pPr>
            <a:r>
              <a:rPr lang="en-US" sz="2400" dirty="0"/>
              <a:t>8</a:t>
            </a:r>
            <a:r>
              <a:rPr lang="en-US" sz="2400" dirty="0" smtClean="0"/>
              <a:t>. </a:t>
            </a:r>
            <a:r>
              <a:rPr lang="en-US" sz="2400" dirty="0"/>
              <a:t>Non return </a:t>
            </a:r>
            <a:r>
              <a:rPr lang="en-US" sz="2400" dirty="0" smtClean="0"/>
              <a:t>valve</a:t>
            </a:r>
          </a:p>
          <a:p>
            <a:pPr>
              <a:lnSpc>
                <a:spcPct val="80000"/>
              </a:lnSpc>
              <a:buFontTx/>
              <a:buNone/>
            </a:pPr>
            <a:r>
              <a:rPr lang="en-US" sz="2400" dirty="0" smtClean="0"/>
              <a:t>9. Gas lighter</a:t>
            </a:r>
          </a:p>
          <a:p>
            <a:pPr>
              <a:lnSpc>
                <a:spcPct val="80000"/>
              </a:lnSpc>
              <a:buFontTx/>
              <a:buNone/>
            </a:pPr>
            <a:r>
              <a:rPr lang="en-US" sz="2400" dirty="0" smtClean="0"/>
              <a:t>10. Protective clothing</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Grp="1" noChangeArrowheads="1"/>
          </p:cNvSpPr>
          <p:nvPr>
            <p:ph type="title"/>
          </p:nvPr>
        </p:nvSpPr>
        <p:spPr/>
        <p:txBody>
          <a:bodyPr/>
          <a:lstStyle/>
          <a:p>
            <a:r>
              <a:rPr lang="en-US" sz="3600" b="1" dirty="0"/>
              <a:t>WELDING</a:t>
            </a:r>
          </a:p>
        </p:txBody>
      </p:sp>
      <p:sp>
        <p:nvSpPr>
          <p:cNvPr id="3075" name="Rectangle 3"/>
          <p:cNvSpPr>
            <a:spLocks noGrp="1" noChangeArrowheads="1"/>
          </p:cNvSpPr>
          <p:nvPr>
            <p:ph idx="1"/>
          </p:nvPr>
        </p:nvSpPr>
        <p:spPr>
          <a:xfrm>
            <a:off x="838200" y="1828800"/>
            <a:ext cx="7848600" cy="4648200"/>
          </a:xfrm>
        </p:spPr>
        <p:txBody>
          <a:bodyPr/>
          <a:lstStyle/>
          <a:p>
            <a:pPr lvl="1"/>
            <a:r>
              <a:rPr lang="en-US" sz="2400" dirty="0"/>
              <a:t>Welding is a materials joining process which produces </a:t>
            </a:r>
            <a:r>
              <a:rPr lang="en-US" dirty="0" smtClean="0"/>
              <a:t>joint</a:t>
            </a:r>
            <a:r>
              <a:rPr lang="en-US" sz="2400" dirty="0" smtClean="0"/>
              <a:t> </a:t>
            </a:r>
            <a:r>
              <a:rPr lang="en-US" sz="2400" dirty="0"/>
              <a:t>of materials by heating them to suitable temperatures with or without the application of </a:t>
            </a:r>
            <a:r>
              <a:rPr lang="en-US" sz="2400" dirty="0" smtClean="0"/>
              <a:t>pressure and </a:t>
            </a:r>
            <a:r>
              <a:rPr lang="en-US" sz="2400" dirty="0"/>
              <a:t>with or without the use of filler material. </a:t>
            </a:r>
            <a:r>
              <a:rPr lang="en-US" sz="2400" dirty="0" smtClean="0"/>
              <a:t> </a:t>
            </a:r>
            <a:endParaRPr lang="en-US" sz="2400" dirty="0"/>
          </a:p>
          <a:p>
            <a:pPr lvl="1">
              <a:buFontTx/>
              <a:buNone/>
            </a:pPr>
            <a:endParaRPr lang="en-US" sz="2400" dirty="0"/>
          </a:p>
          <a:p>
            <a:pPr lvl="1"/>
            <a:r>
              <a:rPr lang="en-US" sz="2000" dirty="0"/>
              <a:t>Welding is used for making permanent joints. </a:t>
            </a:r>
          </a:p>
          <a:p>
            <a:pPr lvl="1"/>
            <a:r>
              <a:rPr lang="en-US" sz="2000" dirty="0"/>
              <a:t>It is used in the manufacture of automobile bodies, aircraft frames, railway wagons, machine frames, structural works, tanks, furniture, boilers, general repair work and ship building.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457200"/>
            <a:ext cx="8229600" cy="715963"/>
          </a:xfrm>
        </p:spPr>
        <p:txBody>
          <a:bodyPr/>
          <a:lstStyle/>
          <a:p>
            <a:r>
              <a:rPr lang="en-US" sz="3200" b="1"/>
              <a:t>Oxy-Acetylene welding</a:t>
            </a:r>
          </a:p>
        </p:txBody>
      </p:sp>
      <p:pic>
        <p:nvPicPr>
          <p:cNvPr id="4" name="Picture 3" descr="untitled.JPG"/>
          <p:cNvPicPr>
            <a:picLocks noChangeAspect="1"/>
          </p:cNvPicPr>
          <p:nvPr/>
        </p:nvPicPr>
        <p:blipFill>
          <a:blip r:embed="rId2"/>
          <a:stretch>
            <a:fillRect/>
          </a:stretch>
        </p:blipFill>
        <p:spPr>
          <a:xfrm>
            <a:off x="609600" y="1295400"/>
            <a:ext cx="7686675" cy="53721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457200"/>
            <a:ext cx="8229600" cy="715963"/>
          </a:xfrm>
        </p:spPr>
        <p:txBody>
          <a:bodyPr/>
          <a:lstStyle/>
          <a:p>
            <a:r>
              <a:rPr lang="en-US" sz="3200" b="1" i="1" dirty="0"/>
              <a:t>Oxy-Acetylene welding</a:t>
            </a:r>
          </a:p>
        </p:txBody>
      </p:sp>
      <p:pic>
        <p:nvPicPr>
          <p:cNvPr id="5" name="Picture 4" descr="download.jpg"/>
          <p:cNvPicPr>
            <a:picLocks noChangeAspect="1"/>
          </p:cNvPicPr>
          <p:nvPr/>
        </p:nvPicPr>
        <p:blipFill>
          <a:blip r:embed="rId2"/>
          <a:stretch>
            <a:fillRect/>
          </a:stretch>
        </p:blipFill>
        <p:spPr>
          <a:xfrm>
            <a:off x="838200" y="1371600"/>
            <a:ext cx="6939306" cy="519778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i="1" dirty="0" smtClean="0"/>
              <a:t>Pressure Regulator &amp; Gauges</a:t>
            </a:r>
            <a:endParaRPr lang="en-US" sz="4000" b="1" i="1" dirty="0"/>
          </a:p>
        </p:txBody>
      </p:sp>
      <p:pic>
        <p:nvPicPr>
          <p:cNvPr id="4" name="Picture 3" descr="Welding-Pressure-Regulator.jpg"/>
          <p:cNvPicPr>
            <a:picLocks noChangeAspect="1"/>
          </p:cNvPicPr>
          <p:nvPr/>
        </p:nvPicPr>
        <p:blipFill>
          <a:blip r:embed="rId2" cstate="print"/>
          <a:stretch>
            <a:fillRect/>
          </a:stretch>
        </p:blipFill>
        <p:spPr>
          <a:xfrm>
            <a:off x="4953000" y="2133600"/>
            <a:ext cx="3733800" cy="2800350"/>
          </a:xfrm>
          <a:prstGeom prst="rect">
            <a:avLst/>
          </a:prstGeom>
        </p:spPr>
      </p:pic>
      <p:pic>
        <p:nvPicPr>
          <p:cNvPr id="6" name="Picture 5" descr="images (2).jpg"/>
          <p:cNvPicPr>
            <a:picLocks noChangeAspect="1"/>
          </p:cNvPicPr>
          <p:nvPr/>
        </p:nvPicPr>
        <p:blipFill>
          <a:blip r:embed="rId3"/>
          <a:stretch>
            <a:fillRect/>
          </a:stretch>
        </p:blipFill>
        <p:spPr>
          <a:xfrm>
            <a:off x="381000" y="2362200"/>
            <a:ext cx="4876800" cy="330940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dirty="0" smtClean="0"/>
              <a:t>Gas Hoses</a:t>
            </a:r>
            <a:endParaRPr lang="en-US" sz="4000" b="1" dirty="0"/>
          </a:p>
        </p:txBody>
      </p:sp>
      <p:pic>
        <p:nvPicPr>
          <p:cNvPr id="156673" name="Picture 1"/>
          <p:cNvPicPr>
            <a:picLocks noChangeAspect="1" noChangeArrowheads="1"/>
          </p:cNvPicPr>
          <p:nvPr/>
        </p:nvPicPr>
        <p:blipFill>
          <a:blip r:embed="rId2"/>
          <a:srcRect/>
          <a:stretch>
            <a:fillRect/>
          </a:stretch>
        </p:blipFill>
        <p:spPr bwMode="auto">
          <a:xfrm>
            <a:off x="609600" y="1600200"/>
            <a:ext cx="2438400" cy="2201662"/>
          </a:xfrm>
          <a:prstGeom prst="rect">
            <a:avLst/>
          </a:prstGeom>
          <a:noFill/>
          <a:ln w="9525">
            <a:noFill/>
            <a:miter lim="800000"/>
            <a:headEnd/>
            <a:tailEnd/>
          </a:ln>
          <a:effectLst/>
        </p:spPr>
      </p:pic>
      <p:pic>
        <p:nvPicPr>
          <p:cNvPr id="156674" name="Picture 2"/>
          <p:cNvPicPr>
            <a:picLocks noChangeAspect="1" noChangeArrowheads="1"/>
          </p:cNvPicPr>
          <p:nvPr/>
        </p:nvPicPr>
        <p:blipFill>
          <a:blip r:embed="rId3"/>
          <a:srcRect/>
          <a:stretch>
            <a:fillRect/>
          </a:stretch>
        </p:blipFill>
        <p:spPr bwMode="auto">
          <a:xfrm>
            <a:off x="5715000" y="609600"/>
            <a:ext cx="3429000" cy="342900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4"/>
          <a:srcRect/>
          <a:stretch>
            <a:fillRect/>
          </a:stretch>
        </p:blipFill>
        <p:spPr bwMode="auto">
          <a:xfrm>
            <a:off x="1981200" y="3124200"/>
            <a:ext cx="4028558" cy="3352800"/>
          </a:xfrm>
          <a:prstGeom prst="rect">
            <a:avLst/>
          </a:prstGeom>
          <a:noFill/>
          <a:ln w="9525">
            <a:noFill/>
            <a:miter lim="800000"/>
            <a:headEnd/>
            <a:tailEnd/>
          </a:ln>
          <a:effectLst/>
        </p:spPr>
      </p:pic>
      <p:sp>
        <p:nvSpPr>
          <p:cNvPr id="7" name="TextBox 6"/>
          <p:cNvSpPr txBox="1"/>
          <p:nvPr/>
        </p:nvSpPr>
        <p:spPr>
          <a:xfrm>
            <a:off x="6324600" y="3886200"/>
            <a:ext cx="2133600" cy="1754326"/>
          </a:xfrm>
          <a:prstGeom prst="rect">
            <a:avLst/>
          </a:prstGeom>
          <a:noFill/>
        </p:spPr>
        <p:txBody>
          <a:bodyPr wrap="square" rtlCol="0">
            <a:spAutoFit/>
          </a:bodyPr>
          <a:lstStyle/>
          <a:p>
            <a:pPr marL="342900" indent="-342900">
              <a:buAutoNum type="arabicPeriod"/>
            </a:pPr>
            <a:r>
              <a:rPr lang="en-US" dirty="0" smtClean="0"/>
              <a:t>Nut coupler</a:t>
            </a:r>
          </a:p>
          <a:p>
            <a:pPr marL="342900" indent="-342900">
              <a:buAutoNum type="arabicPeriod"/>
            </a:pPr>
            <a:r>
              <a:rPr lang="en-US" dirty="0" smtClean="0"/>
              <a:t>Nipple</a:t>
            </a:r>
          </a:p>
          <a:p>
            <a:pPr marL="342900" indent="-342900">
              <a:buAutoNum type="arabicPeriod"/>
            </a:pPr>
            <a:r>
              <a:rPr lang="en-US" dirty="0" smtClean="0"/>
              <a:t>Hose coupler</a:t>
            </a:r>
          </a:p>
          <a:p>
            <a:pPr marL="342900" indent="-342900">
              <a:buAutoNum type="arabicPeriod"/>
            </a:pPr>
            <a:r>
              <a:rPr lang="en-US" dirty="0" smtClean="0"/>
              <a:t>Hose </a:t>
            </a:r>
            <a:r>
              <a:rPr lang="en-US" dirty="0" err="1" smtClean="0"/>
              <a:t>splicers</a:t>
            </a:r>
            <a:endParaRPr lang="en-US" dirty="0" smtClean="0"/>
          </a:p>
          <a:p>
            <a:pPr marL="342900" indent="-342900">
              <a:buAutoNum type="arabicPeriod"/>
            </a:pPr>
            <a:r>
              <a:rPr lang="en-US" dirty="0" smtClean="0"/>
              <a:t>O clips</a:t>
            </a:r>
          </a:p>
          <a:p>
            <a:pPr marL="342900" indent="-342900">
              <a:buAutoNum type="arabicPeriod"/>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dirty="0" smtClean="0"/>
              <a:t>Welding Torch</a:t>
            </a:r>
            <a:endParaRPr lang="en-US" sz="4000" b="1" dirty="0"/>
          </a:p>
        </p:txBody>
      </p:sp>
      <p:pic>
        <p:nvPicPr>
          <p:cNvPr id="5" name="Picture 4" descr="untitled.JPG"/>
          <p:cNvPicPr>
            <a:picLocks noChangeAspect="1"/>
          </p:cNvPicPr>
          <p:nvPr/>
        </p:nvPicPr>
        <p:blipFill>
          <a:blip r:embed="rId2"/>
          <a:stretch>
            <a:fillRect/>
          </a:stretch>
        </p:blipFill>
        <p:spPr>
          <a:xfrm>
            <a:off x="0" y="2285999"/>
            <a:ext cx="8656320" cy="4572001"/>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dirty="0" smtClean="0"/>
              <a:t>Check Valve &amp; Non return valve</a:t>
            </a:r>
            <a:endParaRPr lang="en-US" sz="4000" b="1" dirty="0"/>
          </a:p>
        </p:txBody>
      </p:sp>
      <p:pic>
        <p:nvPicPr>
          <p:cNvPr id="5" name="Picture 4" descr="download (2).jpg"/>
          <p:cNvPicPr>
            <a:picLocks noChangeAspect="1"/>
          </p:cNvPicPr>
          <p:nvPr/>
        </p:nvPicPr>
        <p:blipFill>
          <a:blip r:embed="rId2"/>
          <a:stretch>
            <a:fillRect/>
          </a:stretch>
        </p:blipFill>
        <p:spPr>
          <a:xfrm>
            <a:off x="2133600" y="3124200"/>
            <a:ext cx="4724400" cy="2286001"/>
          </a:xfrm>
          <a:prstGeom prst="rect">
            <a:avLst/>
          </a:prstGeom>
        </p:spPr>
      </p:pic>
      <p:sp>
        <p:nvSpPr>
          <p:cNvPr id="4" name="TextBox 3"/>
          <p:cNvSpPr txBox="1"/>
          <p:nvPr/>
        </p:nvSpPr>
        <p:spPr>
          <a:xfrm>
            <a:off x="533400" y="1981200"/>
            <a:ext cx="7696200" cy="707886"/>
          </a:xfrm>
          <a:prstGeom prst="rect">
            <a:avLst/>
          </a:prstGeom>
          <a:noFill/>
        </p:spPr>
        <p:txBody>
          <a:bodyPr wrap="square" rtlCol="0">
            <a:spAutoFit/>
          </a:bodyPr>
          <a:lstStyle/>
          <a:p>
            <a:r>
              <a:rPr lang="en-US" sz="2000" dirty="0" smtClean="0"/>
              <a:t>The </a:t>
            </a:r>
            <a:r>
              <a:rPr lang="en-US" sz="2000" dirty="0" err="1" smtClean="0"/>
              <a:t>perpose</a:t>
            </a:r>
            <a:r>
              <a:rPr lang="en-US" sz="2000" dirty="0" smtClean="0"/>
              <a:t> of internal check valve is to reduce the possibility of reverse flow gas.</a:t>
            </a:r>
            <a:endParaRPr 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dirty="0" smtClean="0"/>
              <a:t>Goggles or Eye Protection</a:t>
            </a:r>
            <a:endParaRPr lang="en-US" sz="4000" b="1" dirty="0"/>
          </a:p>
        </p:txBody>
      </p:sp>
      <p:pic>
        <p:nvPicPr>
          <p:cNvPr id="215042" name="Picture 2"/>
          <p:cNvPicPr>
            <a:picLocks noChangeAspect="1" noChangeArrowheads="1"/>
          </p:cNvPicPr>
          <p:nvPr/>
        </p:nvPicPr>
        <p:blipFill>
          <a:blip r:embed="rId2"/>
          <a:srcRect/>
          <a:stretch>
            <a:fillRect/>
          </a:stretch>
        </p:blipFill>
        <p:spPr bwMode="auto">
          <a:xfrm>
            <a:off x="762000" y="1600200"/>
            <a:ext cx="7505700" cy="2271712"/>
          </a:xfrm>
          <a:prstGeom prst="rect">
            <a:avLst/>
          </a:prstGeom>
          <a:noFill/>
          <a:ln w="9525">
            <a:noFill/>
            <a:miter lim="800000"/>
            <a:headEnd/>
            <a:tailEnd/>
          </a:ln>
          <a:effectLst/>
        </p:spPr>
      </p:pic>
      <p:pic>
        <p:nvPicPr>
          <p:cNvPr id="215043" name="Picture 3"/>
          <p:cNvPicPr>
            <a:picLocks noChangeAspect="1" noChangeArrowheads="1"/>
          </p:cNvPicPr>
          <p:nvPr/>
        </p:nvPicPr>
        <p:blipFill>
          <a:blip r:embed="rId3"/>
          <a:srcRect/>
          <a:stretch>
            <a:fillRect/>
          </a:stretch>
        </p:blipFill>
        <p:spPr bwMode="auto">
          <a:xfrm>
            <a:off x="1066800" y="3810000"/>
            <a:ext cx="6191250" cy="2847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Grp="1" noChangeArrowheads="1"/>
          </p:cNvSpPr>
          <p:nvPr>
            <p:ph type="title"/>
          </p:nvPr>
        </p:nvSpPr>
        <p:spPr>
          <a:xfrm>
            <a:off x="457200" y="914400"/>
            <a:ext cx="8229600" cy="715963"/>
          </a:xfrm>
        </p:spPr>
        <p:txBody>
          <a:bodyPr>
            <a:normAutofit/>
          </a:bodyPr>
          <a:lstStyle/>
          <a:p>
            <a:r>
              <a:rPr lang="en-US" sz="4000" b="1" i="1" dirty="0" smtClean="0"/>
              <a:t>Protective Clothing &amp; Gloves</a:t>
            </a:r>
            <a:endParaRPr lang="en-US" sz="4000" b="1" i="1" dirty="0"/>
          </a:p>
        </p:txBody>
      </p:sp>
      <p:pic>
        <p:nvPicPr>
          <p:cNvPr id="216067" name="Picture 3"/>
          <p:cNvPicPr>
            <a:picLocks noChangeAspect="1" noChangeArrowheads="1"/>
          </p:cNvPicPr>
          <p:nvPr/>
        </p:nvPicPr>
        <p:blipFill>
          <a:blip r:embed="rId2"/>
          <a:srcRect/>
          <a:stretch>
            <a:fillRect/>
          </a:stretch>
        </p:blipFill>
        <p:spPr bwMode="auto">
          <a:xfrm>
            <a:off x="1371600" y="1600200"/>
            <a:ext cx="6324600" cy="2667000"/>
          </a:xfrm>
          <a:prstGeom prst="rect">
            <a:avLst/>
          </a:prstGeom>
          <a:noFill/>
          <a:ln w="9525">
            <a:noFill/>
            <a:miter lim="800000"/>
            <a:headEnd/>
            <a:tailEnd/>
          </a:ln>
          <a:effectLst/>
        </p:spPr>
      </p:pic>
      <p:pic>
        <p:nvPicPr>
          <p:cNvPr id="216068" name="Picture 4"/>
          <p:cNvPicPr>
            <a:picLocks noChangeAspect="1" noChangeArrowheads="1"/>
          </p:cNvPicPr>
          <p:nvPr/>
        </p:nvPicPr>
        <p:blipFill>
          <a:blip r:embed="rId3"/>
          <a:srcRect/>
          <a:stretch>
            <a:fillRect/>
          </a:stretch>
        </p:blipFill>
        <p:spPr bwMode="auto">
          <a:xfrm>
            <a:off x="6629400" y="4243039"/>
            <a:ext cx="1600200" cy="2614961"/>
          </a:xfrm>
          <a:prstGeom prst="rect">
            <a:avLst/>
          </a:prstGeom>
          <a:noFill/>
          <a:ln w="9525">
            <a:noFill/>
            <a:miter lim="800000"/>
            <a:headEnd/>
            <a:tailEnd/>
          </a:ln>
          <a:effectLst/>
        </p:spPr>
      </p:pic>
      <p:pic>
        <p:nvPicPr>
          <p:cNvPr id="216069" name="Picture 5"/>
          <p:cNvPicPr>
            <a:picLocks noChangeAspect="1" noChangeArrowheads="1"/>
          </p:cNvPicPr>
          <p:nvPr/>
        </p:nvPicPr>
        <p:blipFill>
          <a:blip r:embed="rId4"/>
          <a:srcRect/>
          <a:stretch>
            <a:fillRect/>
          </a:stretch>
        </p:blipFill>
        <p:spPr bwMode="auto">
          <a:xfrm>
            <a:off x="1981200" y="4267200"/>
            <a:ext cx="2762250" cy="2371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371600" y="990600"/>
            <a:ext cx="8229600" cy="1143000"/>
          </a:xfrm>
        </p:spPr>
        <p:txBody>
          <a:bodyPr>
            <a:noAutofit/>
          </a:bodyPr>
          <a:lstStyle/>
          <a:p>
            <a:r>
              <a:rPr lang="en-US" sz="8800" b="1" i="1" dirty="0"/>
              <a:t>Arc welding</a:t>
            </a:r>
          </a:p>
        </p:txBody>
      </p:sp>
      <p:pic>
        <p:nvPicPr>
          <p:cNvPr id="7" name="Picture 4" descr="stick weld"/>
          <p:cNvPicPr>
            <a:picLocks noGrp="1" noChangeAspect="1" noChangeArrowheads="1"/>
          </p:cNvPicPr>
          <p:nvPr>
            <p:ph idx="1"/>
          </p:nvPr>
        </p:nvPicPr>
        <p:blipFill>
          <a:blip r:embed="rId2" cstate="print"/>
          <a:srcRect/>
          <a:stretch>
            <a:fillRect/>
          </a:stretch>
        </p:blipFill>
        <p:spPr>
          <a:xfrm>
            <a:off x="0" y="2362200"/>
            <a:ext cx="9144000" cy="44958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1000"/>
            <a:ext cx="8229600" cy="1143000"/>
          </a:xfrm>
        </p:spPr>
        <p:txBody>
          <a:bodyPr/>
          <a:lstStyle/>
          <a:p>
            <a:r>
              <a:rPr lang="en-US" b="1" i="1" dirty="0" smtClean="0"/>
              <a:t>Metal Arc </a:t>
            </a:r>
            <a:r>
              <a:rPr lang="en-US" b="1" i="1" dirty="0"/>
              <a:t>welding</a:t>
            </a:r>
          </a:p>
        </p:txBody>
      </p:sp>
      <p:sp>
        <p:nvSpPr>
          <p:cNvPr id="7171" name="Rectangle 3"/>
          <p:cNvSpPr>
            <a:spLocks noGrp="1" noChangeArrowheads="1"/>
          </p:cNvSpPr>
          <p:nvPr>
            <p:ph idx="1"/>
          </p:nvPr>
        </p:nvSpPr>
        <p:spPr>
          <a:xfrm>
            <a:off x="457200" y="1447800"/>
            <a:ext cx="8229600" cy="4678363"/>
          </a:xfrm>
        </p:spPr>
        <p:txBody>
          <a:bodyPr/>
          <a:lstStyle/>
          <a:p>
            <a:r>
              <a:rPr lang="en-US" sz="2800" b="1" dirty="0"/>
              <a:t>Equipments:</a:t>
            </a:r>
            <a:endParaRPr lang="en-US" sz="2800" dirty="0"/>
          </a:p>
          <a:p>
            <a:r>
              <a:rPr lang="en-US" sz="2400" dirty="0"/>
              <a:t>A welding generator (D.C.) or Transformer (A.C.)</a:t>
            </a:r>
          </a:p>
          <a:p>
            <a:r>
              <a:rPr lang="en-US" sz="2400" dirty="0"/>
              <a:t>Two cables- one for work and one for electrode</a:t>
            </a:r>
          </a:p>
          <a:p>
            <a:r>
              <a:rPr lang="en-US" sz="2400" dirty="0"/>
              <a:t>Electrode holder</a:t>
            </a:r>
          </a:p>
          <a:p>
            <a:r>
              <a:rPr lang="en-US" sz="2400" dirty="0"/>
              <a:t>Electrode </a:t>
            </a:r>
          </a:p>
          <a:p>
            <a:r>
              <a:rPr lang="en-US" sz="2400" dirty="0"/>
              <a:t>Protective shield</a:t>
            </a:r>
          </a:p>
          <a:p>
            <a:r>
              <a:rPr lang="en-US" sz="2400" dirty="0"/>
              <a:t>Gloves </a:t>
            </a:r>
          </a:p>
          <a:p>
            <a:r>
              <a:rPr lang="en-US" sz="2400" dirty="0"/>
              <a:t>Wire brush</a:t>
            </a:r>
          </a:p>
          <a:p>
            <a:r>
              <a:rPr lang="en-US" sz="2400" dirty="0"/>
              <a:t>Chipping hammer</a:t>
            </a:r>
          </a:p>
          <a:p>
            <a:r>
              <a:rPr lang="en-US" sz="2400" dirty="0"/>
              <a:t>Goggles</a:t>
            </a:r>
          </a:p>
          <a:p>
            <a:endParaRPr lang="en-US" sz="2400" dirty="0"/>
          </a:p>
        </p:txBody>
      </p:sp>
      <p:pic>
        <p:nvPicPr>
          <p:cNvPr id="6" name="Picture 4"/>
          <p:cNvPicPr>
            <a:picLocks noChangeAspect="1" noChangeArrowheads="1"/>
          </p:cNvPicPr>
          <p:nvPr/>
        </p:nvPicPr>
        <p:blipFill>
          <a:blip r:embed="rId2" cstate="print"/>
          <a:stretch>
            <a:fillRect/>
          </a:stretch>
        </p:blipFill>
        <p:spPr>
          <a:xfrm>
            <a:off x="3505200" y="2971800"/>
            <a:ext cx="5334000" cy="3541869"/>
          </a:xfrm>
          <a:prstGeom prst="rect">
            <a:avLst/>
          </a:prstGeom>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b="1"/>
              <a:t>TYPES</a:t>
            </a:r>
          </a:p>
        </p:txBody>
      </p:sp>
      <p:sp>
        <p:nvSpPr>
          <p:cNvPr id="5123" name="Rectangle 3"/>
          <p:cNvSpPr>
            <a:spLocks noGrp="1" noChangeArrowheads="1"/>
          </p:cNvSpPr>
          <p:nvPr>
            <p:ph type="body" idx="1"/>
          </p:nvPr>
        </p:nvSpPr>
        <p:spPr/>
        <p:txBody>
          <a:bodyPr/>
          <a:lstStyle/>
          <a:p>
            <a:r>
              <a:rPr lang="en-US" b="1"/>
              <a:t>Plastic Welding or Pressure Welding</a:t>
            </a:r>
            <a:endParaRPr lang="en-US"/>
          </a:p>
          <a:p>
            <a:pPr>
              <a:buFontTx/>
              <a:buNone/>
            </a:pPr>
            <a:r>
              <a:rPr lang="en-US" sz="2400"/>
              <a:t>		The piece of metal to be joined are heated to a 	plastic state and forced together by external 	pressure</a:t>
            </a:r>
          </a:p>
          <a:p>
            <a:pPr>
              <a:buFontTx/>
              <a:buNone/>
            </a:pPr>
            <a:r>
              <a:rPr lang="en-US" sz="2400"/>
              <a:t>		(Ex) Resistance welding </a:t>
            </a:r>
          </a:p>
          <a:p>
            <a:r>
              <a:rPr lang="en-US" b="1"/>
              <a:t>Fusion Welding or Non-Pressure Welding</a:t>
            </a:r>
            <a:endParaRPr lang="en-US"/>
          </a:p>
          <a:p>
            <a:pPr>
              <a:buFontTx/>
              <a:buNone/>
            </a:pPr>
            <a:r>
              <a:rPr lang="en-US" sz="2000"/>
              <a:t>		The material at the joint is heated to a molten state and allowed 	to solidify</a:t>
            </a:r>
          </a:p>
          <a:p>
            <a:pPr>
              <a:buFontTx/>
              <a:buNone/>
            </a:pPr>
            <a:r>
              <a:rPr lang="en-US" sz="2000"/>
              <a:t>		(Ex) Gas welding, Arc welding</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b="1" i="1" dirty="0"/>
              <a:t>Arc welding</a:t>
            </a:r>
            <a:r>
              <a:rPr lang="en-US" i="1" dirty="0"/>
              <a:t> </a:t>
            </a:r>
          </a:p>
        </p:txBody>
      </p:sp>
      <p:sp>
        <p:nvSpPr>
          <p:cNvPr id="10243" name="Rectangle 3"/>
          <p:cNvSpPr>
            <a:spLocks noGrp="1" noChangeArrowheads="1"/>
          </p:cNvSpPr>
          <p:nvPr>
            <p:ph sz="half" idx="1"/>
          </p:nvPr>
        </p:nvSpPr>
        <p:spPr/>
        <p:txBody>
          <a:bodyPr/>
          <a:lstStyle/>
          <a:p>
            <a:pPr>
              <a:buFontTx/>
              <a:buNone/>
            </a:pPr>
            <a:r>
              <a:rPr lang="en-GB" b="1" dirty="0"/>
              <a:t>Advantages</a:t>
            </a:r>
            <a:endParaRPr lang="en-US" dirty="0"/>
          </a:p>
          <a:p>
            <a:pPr lvl="1"/>
            <a:r>
              <a:rPr lang="en-US" sz="2000" dirty="0"/>
              <a:t>Most efficient way to join metals</a:t>
            </a:r>
          </a:p>
          <a:p>
            <a:pPr lvl="1"/>
            <a:r>
              <a:rPr lang="en-US" sz="2000" dirty="0"/>
              <a:t>Lowest-cost joining </a:t>
            </a:r>
            <a:r>
              <a:rPr lang="en-US" sz="2000" dirty="0" smtClean="0"/>
              <a:t>method</a:t>
            </a:r>
            <a:endParaRPr lang="en-US" sz="2000" dirty="0"/>
          </a:p>
          <a:p>
            <a:pPr lvl="1"/>
            <a:r>
              <a:rPr lang="en-US" sz="2000" dirty="0"/>
              <a:t>Joins all commercial metals</a:t>
            </a:r>
          </a:p>
          <a:p>
            <a:pPr lvl="1"/>
            <a:r>
              <a:rPr lang="en-US" sz="2000" dirty="0"/>
              <a:t>Provides design flexibility</a:t>
            </a:r>
          </a:p>
        </p:txBody>
      </p:sp>
      <p:sp>
        <p:nvSpPr>
          <p:cNvPr id="10244" name="Rectangle 4"/>
          <p:cNvSpPr>
            <a:spLocks noGrp="1" noChangeArrowheads="1"/>
          </p:cNvSpPr>
          <p:nvPr>
            <p:ph sz="half" idx="2"/>
          </p:nvPr>
        </p:nvSpPr>
        <p:spPr/>
        <p:txBody>
          <a:bodyPr/>
          <a:lstStyle/>
          <a:p>
            <a:pPr>
              <a:buFontTx/>
              <a:buNone/>
            </a:pPr>
            <a:r>
              <a:rPr lang="tr-TR" b="1" dirty="0"/>
              <a:t>Limitations</a:t>
            </a:r>
            <a:endParaRPr lang="en-US" dirty="0"/>
          </a:p>
          <a:p>
            <a:r>
              <a:rPr lang="tr-TR" sz="2000" dirty="0"/>
              <a:t>Manually applied, therefore high labor cost.</a:t>
            </a:r>
            <a:endParaRPr lang="en-US" sz="2000" dirty="0"/>
          </a:p>
          <a:p>
            <a:r>
              <a:rPr lang="tr-TR" sz="2000" dirty="0"/>
              <a:t>Need high energy causing danger</a:t>
            </a:r>
            <a:endParaRPr lang="en-US" sz="2000" dirty="0"/>
          </a:p>
          <a:p>
            <a:r>
              <a:rPr lang="tr-TR" sz="2000" dirty="0"/>
              <a:t>Not convenient for disassembly.</a:t>
            </a:r>
            <a:endParaRPr lang="en-US" sz="2000" dirty="0"/>
          </a:p>
          <a:p>
            <a:r>
              <a:rPr lang="tr-TR" sz="2000" dirty="0"/>
              <a:t>Defects are hard to detect at joints.</a:t>
            </a:r>
            <a:r>
              <a:rPr lang="en-US" dirty="0"/>
              <a:t> </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609600"/>
            <a:ext cx="8229600" cy="1143000"/>
          </a:xfrm>
        </p:spPr>
        <p:txBody>
          <a:bodyPr/>
          <a:lstStyle/>
          <a:p>
            <a:r>
              <a:rPr lang="en-US" sz="3200" b="1" i="1" dirty="0"/>
              <a:t>Comparison of A.C. and D.C. arc welding</a:t>
            </a:r>
          </a:p>
        </p:txBody>
      </p:sp>
      <p:sp>
        <p:nvSpPr>
          <p:cNvPr id="11267" name="Rectangle 3"/>
          <p:cNvSpPr>
            <a:spLocks noGrp="1" noChangeArrowheads="1"/>
          </p:cNvSpPr>
          <p:nvPr>
            <p:ph idx="1"/>
          </p:nvPr>
        </p:nvSpPr>
        <p:spPr/>
        <p:txBody>
          <a:bodyPr/>
          <a:lstStyle/>
          <a:p>
            <a:pPr>
              <a:buFontTx/>
              <a:buNone/>
            </a:pPr>
            <a:r>
              <a:rPr lang="en-US" sz="2800" b="1" dirty="0"/>
              <a:t>Alternating Current (from Transformer)</a:t>
            </a:r>
          </a:p>
          <a:p>
            <a:pPr>
              <a:buFontTx/>
              <a:buNone/>
            </a:pPr>
            <a:endParaRPr lang="en-US" sz="2800" b="1" dirty="0"/>
          </a:p>
          <a:p>
            <a:pPr>
              <a:buFont typeface="Wingdings" pitchFamily="2" charset="2"/>
              <a:buChar char="§"/>
            </a:pPr>
            <a:r>
              <a:rPr lang="en-US" sz="2400" dirty="0"/>
              <a:t>More efficiency</a:t>
            </a:r>
          </a:p>
          <a:p>
            <a:pPr>
              <a:buFont typeface="Wingdings" pitchFamily="2" charset="2"/>
              <a:buChar char="§"/>
            </a:pPr>
            <a:r>
              <a:rPr lang="en-US" sz="2400" dirty="0"/>
              <a:t>Power consumption less </a:t>
            </a:r>
          </a:p>
          <a:p>
            <a:pPr>
              <a:buFont typeface="Wingdings" pitchFamily="2" charset="2"/>
              <a:buChar char="§"/>
            </a:pPr>
            <a:r>
              <a:rPr lang="en-US" sz="2400" dirty="0"/>
              <a:t>Cost of equipment is less</a:t>
            </a:r>
          </a:p>
          <a:p>
            <a:pPr>
              <a:buFont typeface="Wingdings" pitchFamily="2" charset="2"/>
              <a:buChar char="§"/>
            </a:pPr>
            <a:r>
              <a:rPr lang="en-US" sz="2400" dirty="0"/>
              <a:t>Higher voltage – hence not safe</a:t>
            </a:r>
          </a:p>
          <a:p>
            <a:pPr>
              <a:buFont typeface="Wingdings" pitchFamily="2" charset="2"/>
              <a:buChar char="§"/>
            </a:pPr>
            <a:r>
              <a:rPr lang="en-US" sz="2400" dirty="0"/>
              <a:t>Not suitable for welding non ferrous metals</a:t>
            </a:r>
          </a:p>
          <a:p>
            <a:pPr>
              <a:buFont typeface="Wingdings" pitchFamily="2" charset="2"/>
              <a:buChar char="§"/>
            </a:pPr>
            <a:r>
              <a:rPr lang="en-US" sz="2400" dirty="0"/>
              <a:t>Not preferred for welding thin sections</a:t>
            </a:r>
          </a:p>
          <a:p>
            <a:pPr>
              <a:buFont typeface="Wingdings" pitchFamily="2" charset="2"/>
              <a:buChar char="§"/>
            </a:pPr>
            <a:r>
              <a:rPr lang="en-US" sz="2400" dirty="0"/>
              <a:t>Any terminal can be connected to the work or electrode</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685800"/>
            <a:ext cx="8229600" cy="1143000"/>
          </a:xfrm>
        </p:spPr>
        <p:txBody>
          <a:bodyPr/>
          <a:lstStyle/>
          <a:p>
            <a:r>
              <a:rPr lang="en-US" sz="3200" b="1" i="1" dirty="0"/>
              <a:t>Comparison of A.C. and D.C. arc welding</a:t>
            </a:r>
          </a:p>
        </p:txBody>
      </p:sp>
      <p:sp>
        <p:nvSpPr>
          <p:cNvPr id="12291" name="Rectangle 3"/>
          <p:cNvSpPr>
            <a:spLocks noGrp="1" noChangeArrowheads="1"/>
          </p:cNvSpPr>
          <p:nvPr>
            <p:ph idx="1"/>
          </p:nvPr>
        </p:nvSpPr>
        <p:spPr/>
        <p:txBody>
          <a:bodyPr/>
          <a:lstStyle/>
          <a:p>
            <a:pPr>
              <a:buFontTx/>
              <a:buNone/>
            </a:pPr>
            <a:r>
              <a:rPr lang="en-US" b="1" dirty="0"/>
              <a:t>Direct Current (from Generator)</a:t>
            </a:r>
          </a:p>
          <a:p>
            <a:pPr>
              <a:buFont typeface="Wingdings" pitchFamily="2" charset="2"/>
              <a:buChar char="§"/>
            </a:pPr>
            <a:r>
              <a:rPr lang="en-US" sz="2400" dirty="0"/>
              <a:t>Less efficiency</a:t>
            </a:r>
          </a:p>
          <a:p>
            <a:pPr>
              <a:buFont typeface="Wingdings" pitchFamily="2" charset="2"/>
              <a:buChar char="§"/>
            </a:pPr>
            <a:r>
              <a:rPr lang="en-US" sz="2400" dirty="0"/>
              <a:t>Power consumption more</a:t>
            </a:r>
          </a:p>
          <a:p>
            <a:pPr>
              <a:buFont typeface="Wingdings" pitchFamily="2" charset="2"/>
              <a:buChar char="§"/>
            </a:pPr>
            <a:r>
              <a:rPr lang="en-US" sz="2400" dirty="0"/>
              <a:t>Cost of equipment is more</a:t>
            </a:r>
          </a:p>
          <a:p>
            <a:pPr>
              <a:buFont typeface="Wingdings" pitchFamily="2" charset="2"/>
              <a:buChar char="§"/>
            </a:pPr>
            <a:r>
              <a:rPr lang="en-US" sz="2400" dirty="0"/>
              <a:t>Low voltage – safer operation</a:t>
            </a:r>
          </a:p>
          <a:p>
            <a:pPr>
              <a:buFont typeface="Wingdings" pitchFamily="2" charset="2"/>
              <a:buChar char="§"/>
            </a:pPr>
            <a:r>
              <a:rPr lang="en-US" sz="2400" dirty="0"/>
              <a:t>suitable for both ferrous non ferrous metals</a:t>
            </a:r>
          </a:p>
          <a:p>
            <a:pPr>
              <a:buFont typeface="Wingdings" pitchFamily="2" charset="2"/>
              <a:buChar char="§"/>
            </a:pPr>
            <a:r>
              <a:rPr lang="en-US" sz="2400" dirty="0"/>
              <a:t>preferred for welding thin sections</a:t>
            </a:r>
          </a:p>
          <a:p>
            <a:pPr>
              <a:buFont typeface="Wingdings" pitchFamily="2" charset="2"/>
              <a:buChar char="§"/>
            </a:pPr>
            <a:r>
              <a:rPr lang="en-US" sz="2400" dirty="0"/>
              <a:t>Positive terminal connected to the work</a:t>
            </a:r>
          </a:p>
          <a:p>
            <a:pPr>
              <a:buFont typeface="Wingdings" pitchFamily="2" charset="2"/>
              <a:buChar char="§"/>
            </a:pPr>
            <a:r>
              <a:rPr lang="en-US" sz="2400" dirty="0"/>
              <a:t>Negative terminal connected to the electrode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685800"/>
            <a:ext cx="8229600" cy="1143000"/>
          </a:xfrm>
        </p:spPr>
        <p:txBody>
          <a:bodyPr>
            <a:normAutofit/>
          </a:bodyPr>
          <a:lstStyle/>
          <a:p>
            <a:r>
              <a:rPr lang="en-US" sz="4400" b="1" i="1" dirty="0" smtClean="0"/>
              <a:t>Polarities</a:t>
            </a:r>
            <a:endParaRPr lang="en-US" sz="4400" b="1" i="1" dirty="0"/>
          </a:p>
        </p:txBody>
      </p:sp>
      <p:pic>
        <p:nvPicPr>
          <p:cNvPr id="4" name="Picture 3" descr="main-qimg-45c84ca4ade7a5333be86af46b26762c.png"/>
          <p:cNvPicPr>
            <a:picLocks noChangeAspect="1"/>
          </p:cNvPicPr>
          <p:nvPr/>
        </p:nvPicPr>
        <p:blipFill>
          <a:blip r:embed="rId2"/>
          <a:stretch>
            <a:fillRect/>
          </a:stretch>
        </p:blipFill>
        <p:spPr>
          <a:xfrm>
            <a:off x="66042" y="2285999"/>
            <a:ext cx="8849358" cy="3904129"/>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533400"/>
            <a:ext cx="8229600" cy="1143000"/>
          </a:xfrm>
        </p:spPr>
        <p:txBody>
          <a:bodyPr>
            <a:normAutofit/>
          </a:bodyPr>
          <a:lstStyle/>
          <a:p>
            <a:r>
              <a:rPr lang="en-US" sz="4400" b="1" i="1" dirty="0" smtClean="0"/>
              <a:t>Electrodes</a:t>
            </a:r>
            <a:endParaRPr lang="en-US" sz="4400" b="1" i="1" dirty="0"/>
          </a:p>
        </p:txBody>
      </p:sp>
      <p:sp>
        <p:nvSpPr>
          <p:cNvPr id="5" name="Rectangle 4"/>
          <p:cNvSpPr/>
          <p:nvPr/>
        </p:nvSpPr>
        <p:spPr>
          <a:xfrm>
            <a:off x="685800" y="1752600"/>
            <a:ext cx="7696200" cy="1938992"/>
          </a:xfrm>
          <a:prstGeom prst="rect">
            <a:avLst/>
          </a:prstGeom>
        </p:spPr>
        <p:txBody>
          <a:bodyPr wrap="square">
            <a:spAutoFit/>
          </a:bodyPr>
          <a:lstStyle/>
          <a:p>
            <a:pPr>
              <a:lnSpc>
                <a:spcPct val="150000"/>
              </a:lnSpc>
              <a:buFont typeface="Wingdings" pitchFamily="2" charset="2"/>
              <a:buChar char="§"/>
            </a:pPr>
            <a:r>
              <a:rPr lang="en-US" sz="2000" dirty="0" smtClean="0"/>
              <a:t> Filler rods are used in arc welding are called electrodes.</a:t>
            </a:r>
          </a:p>
          <a:p>
            <a:pPr>
              <a:lnSpc>
                <a:spcPct val="150000"/>
              </a:lnSpc>
              <a:buFont typeface="Wingdings" pitchFamily="2" charset="2"/>
              <a:buChar char="§"/>
            </a:pPr>
            <a:r>
              <a:rPr lang="en-US" sz="2000" dirty="0" smtClean="0"/>
              <a:t> Metallic wires having same composition as the metal to be weld.</a:t>
            </a:r>
          </a:p>
          <a:p>
            <a:pPr>
              <a:buFont typeface="Wingdings" pitchFamily="2" charset="2"/>
              <a:buChar char="§"/>
            </a:pPr>
            <a:r>
              <a:rPr lang="en-US" sz="2000" dirty="0" smtClean="0"/>
              <a:t> Coated uniformly with a protective coating called </a:t>
            </a:r>
            <a:r>
              <a:rPr lang="en-US" sz="2000" b="1" dirty="0" smtClean="0"/>
              <a:t>flux. </a:t>
            </a:r>
            <a:r>
              <a:rPr lang="en-US" sz="2000" dirty="0" err="1" smtClean="0"/>
              <a:t>e.g</a:t>
            </a:r>
            <a:r>
              <a:rPr lang="en-US" sz="2000" b="1" dirty="0" smtClean="0"/>
              <a:t>     </a:t>
            </a:r>
          </a:p>
          <a:p>
            <a:r>
              <a:rPr lang="en-US" sz="2000" b="1" dirty="0" smtClean="0"/>
              <a:t>  </a:t>
            </a:r>
            <a:r>
              <a:rPr lang="en-US" sz="2000" dirty="0" smtClean="0"/>
              <a:t>titanium oxide, potassium oxide, cellulose, iron or manganese,  </a:t>
            </a:r>
          </a:p>
          <a:p>
            <a:r>
              <a:rPr lang="en-US" sz="2000" dirty="0" smtClean="0"/>
              <a:t>  Ferro silicates, carbonates, gums, clays, asbestos etc…</a:t>
            </a:r>
            <a:endParaRPr lang="en-US" sz="2000" b="1" dirty="0"/>
          </a:p>
        </p:txBody>
      </p:sp>
      <p:pic>
        <p:nvPicPr>
          <p:cNvPr id="222210" name="Picture 2"/>
          <p:cNvPicPr>
            <a:picLocks noChangeAspect="1" noChangeArrowheads="1"/>
          </p:cNvPicPr>
          <p:nvPr/>
        </p:nvPicPr>
        <p:blipFill>
          <a:blip r:embed="rId2"/>
          <a:srcRect/>
          <a:stretch>
            <a:fillRect/>
          </a:stretch>
        </p:blipFill>
        <p:spPr bwMode="auto">
          <a:xfrm>
            <a:off x="533400" y="3886200"/>
            <a:ext cx="76962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685800"/>
            <a:ext cx="8229600" cy="1143000"/>
          </a:xfrm>
        </p:spPr>
        <p:txBody>
          <a:bodyPr>
            <a:normAutofit/>
          </a:bodyPr>
          <a:lstStyle/>
          <a:p>
            <a:r>
              <a:rPr lang="en-US" sz="4400" b="1" i="1" dirty="0" smtClean="0"/>
              <a:t>Types of Electrodes</a:t>
            </a:r>
            <a:endParaRPr lang="en-US" sz="4400" b="1" i="1" dirty="0"/>
          </a:p>
        </p:txBody>
      </p:sp>
      <p:sp>
        <p:nvSpPr>
          <p:cNvPr id="5" name="Rectangle 4"/>
          <p:cNvSpPr/>
          <p:nvPr/>
        </p:nvSpPr>
        <p:spPr>
          <a:xfrm>
            <a:off x="304800" y="1905000"/>
            <a:ext cx="8534400" cy="3416320"/>
          </a:xfrm>
          <a:prstGeom prst="rect">
            <a:avLst/>
          </a:prstGeom>
        </p:spPr>
        <p:txBody>
          <a:bodyPr wrap="square">
            <a:spAutoFit/>
          </a:bodyPr>
          <a:lstStyle/>
          <a:p>
            <a:pPr>
              <a:lnSpc>
                <a:spcPct val="150000"/>
              </a:lnSpc>
              <a:buFont typeface="Wingdings" pitchFamily="2" charset="2"/>
              <a:buChar char="§"/>
            </a:pPr>
            <a:r>
              <a:rPr lang="en-US" sz="2400" b="1" dirty="0" smtClean="0"/>
              <a:t>Consumable</a:t>
            </a:r>
          </a:p>
          <a:p>
            <a:pPr>
              <a:lnSpc>
                <a:spcPct val="150000"/>
              </a:lnSpc>
              <a:buFont typeface="Wingdings" pitchFamily="2" charset="2"/>
              <a:buChar char="§"/>
            </a:pPr>
            <a:r>
              <a:rPr lang="en-US" sz="2400" b="1" dirty="0" smtClean="0"/>
              <a:t>Non-consumable-  </a:t>
            </a:r>
            <a:r>
              <a:rPr lang="en-US" sz="2400" dirty="0" smtClean="0"/>
              <a:t>D.C</a:t>
            </a:r>
            <a:r>
              <a:rPr lang="en-US" sz="2400" dirty="0" smtClean="0">
                <a:solidFill>
                  <a:srgbClr val="FF0000"/>
                </a:solidFill>
              </a:rPr>
              <a:t>(</a:t>
            </a:r>
            <a:r>
              <a:rPr lang="en-US" sz="2000" dirty="0" smtClean="0">
                <a:solidFill>
                  <a:srgbClr val="FF0000"/>
                </a:solidFill>
              </a:rPr>
              <a:t>Carbon, graphite) &amp;  </a:t>
            </a:r>
            <a:r>
              <a:rPr lang="en-US" sz="2000" dirty="0" smtClean="0"/>
              <a:t>A.C</a:t>
            </a:r>
            <a:r>
              <a:rPr lang="en-US" sz="2000" dirty="0" smtClean="0">
                <a:solidFill>
                  <a:srgbClr val="FF0000"/>
                </a:solidFill>
              </a:rPr>
              <a:t> (Tungsten). </a:t>
            </a:r>
            <a:r>
              <a:rPr lang="en-US" sz="2000" dirty="0" smtClean="0"/>
              <a:t>Used in carbon arc &amp; TIG welding</a:t>
            </a:r>
            <a:endParaRPr lang="en-US" sz="2400" dirty="0" smtClean="0"/>
          </a:p>
          <a:p>
            <a:pPr>
              <a:lnSpc>
                <a:spcPct val="150000"/>
              </a:lnSpc>
              <a:buFont typeface="Wingdings" pitchFamily="2" charset="2"/>
              <a:buChar char="§"/>
            </a:pPr>
            <a:r>
              <a:rPr lang="en-US" sz="2400" b="1" dirty="0" smtClean="0"/>
              <a:t>Bare Electrode- </a:t>
            </a:r>
            <a:r>
              <a:rPr lang="en-US" sz="2000" dirty="0" smtClean="0"/>
              <a:t>Not coated with flux</a:t>
            </a:r>
            <a:r>
              <a:rPr lang="en-US" sz="3200" b="1" dirty="0" smtClean="0"/>
              <a:t>. </a:t>
            </a:r>
            <a:r>
              <a:rPr lang="en-US" sz="2000" dirty="0" smtClean="0"/>
              <a:t>Used in carbon arc &amp; TIG welding</a:t>
            </a:r>
            <a:endParaRPr lang="en-US" sz="2000" b="1" dirty="0" smtClean="0"/>
          </a:p>
          <a:p>
            <a:pPr>
              <a:lnSpc>
                <a:spcPct val="150000"/>
              </a:lnSpc>
              <a:buFont typeface="Wingdings" pitchFamily="2" charset="2"/>
              <a:buChar char="§"/>
            </a:pPr>
            <a:r>
              <a:rPr lang="en-US" sz="2400" b="1" dirty="0" smtClean="0"/>
              <a:t>Coated Electrodes(Stick Electrode)- </a:t>
            </a:r>
            <a:r>
              <a:rPr lang="en-US" sz="2000" dirty="0" smtClean="0"/>
              <a:t>coated with flux</a:t>
            </a:r>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304800"/>
            <a:ext cx="8229600" cy="1143000"/>
          </a:xfrm>
        </p:spPr>
        <p:txBody>
          <a:bodyPr>
            <a:normAutofit/>
          </a:bodyPr>
          <a:lstStyle/>
          <a:p>
            <a:r>
              <a:rPr lang="en-US" sz="4400" b="1" i="1" dirty="0" smtClean="0"/>
              <a:t>Types of Fluxes</a:t>
            </a:r>
            <a:endParaRPr lang="en-US" sz="4400" b="1" i="1" dirty="0"/>
          </a:p>
        </p:txBody>
      </p:sp>
      <p:sp>
        <p:nvSpPr>
          <p:cNvPr id="5" name="Rectangle 4"/>
          <p:cNvSpPr/>
          <p:nvPr/>
        </p:nvSpPr>
        <p:spPr>
          <a:xfrm>
            <a:off x="304800" y="1595021"/>
            <a:ext cx="8534400" cy="5262979"/>
          </a:xfrm>
          <a:prstGeom prst="rect">
            <a:avLst/>
          </a:prstGeom>
        </p:spPr>
        <p:txBody>
          <a:bodyPr wrap="square">
            <a:spAutoFit/>
          </a:bodyPr>
          <a:lstStyle/>
          <a:p>
            <a:pPr>
              <a:buFont typeface="Wingdings" pitchFamily="2" charset="2"/>
              <a:buChar char="§"/>
            </a:pPr>
            <a:r>
              <a:rPr lang="en-US" sz="2400" b="1" dirty="0" smtClean="0"/>
              <a:t>Gas forming- </a:t>
            </a:r>
            <a:r>
              <a:rPr lang="en-US" sz="2400" dirty="0" smtClean="0"/>
              <a:t>Isolating welding zone from ambient air. </a:t>
            </a:r>
            <a:r>
              <a:rPr lang="en-US" sz="2400" dirty="0" err="1" smtClean="0"/>
              <a:t>e.g</a:t>
            </a:r>
            <a:r>
              <a:rPr lang="en-US" sz="2400" dirty="0" smtClean="0"/>
              <a:t> organic matter like wood pulp</a:t>
            </a:r>
          </a:p>
          <a:p>
            <a:pPr>
              <a:buFont typeface="Wingdings" pitchFamily="2" charset="2"/>
              <a:buChar char="§"/>
            </a:pPr>
            <a:endParaRPr lang="en-US" sz="2400" dirty="0" smtClean="0"/>
          </a:p>
          <a:p>
            <a:pPr>
              <a:buFont typeface="Wingdings" pitchFamily="2" charset="2"/>
              <a:buChar char="§"/>
            </a:pPr>
            <a:r>
              <a:rPr lang="en-US" sz="2400" b="1" dirty="0" smtClean="0"/>
              <a:t>Slag forming- </a:t>
            </a:r>
            <a:r>
              <a:rPr lang="en-US" sz="2400" dirty="0" smtClean="0"/>
              <a:t>china clay, </a:t>
            </a:r>
            <a:r>
              <a:rPr lang="en-US" sz="2400" dirty="0" err="1" smtClean="0"/>
              <a:t>felspar</a:t>
            </a:r>
            <a:r>
              <a:rPr lang="en-US" sz="2400" dirty="0" smtClean="0"/>
              <a:t>, manganese, &amp; titanium ores</a:t>
            </a:r>
          </a:p>
          <a:p>
            <a:pPr>
              <a:buFont typeface="Wingdings" pitchFamily="2" charset="2"/>
              <a:buChar char="§"/>
            </a:pPr>
            <a:endParaRPr lang="en-US" sz="2400" dirty="0" smtClean="0"/>
          </a:p>
          <a:p>
            <a:pPr>
              <a:buFont typeface="Wingdings" pitchFamily="2" charset="2"/>
              <a:buChar char="§"/>
            </a:pPr>
            <a:r>
              <a:rPr lang="en-US" sz="2400" b="1" dirty="0" smtClean="0"/>
              <a:t>Reducing- </a:t>
            </a:r>
            <a:r>
              <a:rPr lang="en-US" sz="2400" dirty="0" err="1" smtClean="0"/>
              <a:t>ferro</a:t>
            </a:r>
            <a:r>
              <a:rPr lang="en-US" sz="2400" dirty="0" smtClean="0"/>
              <a:t> </a:t>
            </a:r>
            <a:r>
              <a:rPr lang="en-US" sz="2400" dirty="0" err="1" smtClean="0"/>
              <a:t>silicon,ferro</a:t>
            </a:r>
            <a:r>
              <a:rPr lang="en-US" sz="2400" dirty="0" smtClean="0"/>
              <a:t> </a:t>
            </a:r>
            <a:r>
              <a:rPr lang="en-US" sz="2400" dirty="0" err="1" smtClean="0"/>
              <a:t>titanium,ferro</a:t>
            </a:r>
            <a:r>
              <a:rPr lang="en-US" sz="2400" dirty="0" smtClean="0"/>
              <a:t> manganese reduces oxides</a:t>
            </a:r>
          </a:p>
          <a:p>
            <a:pPr>
              <a:buFont typeface="Wingdings" pitchFamily="2" charset="2"/>
              <a:buChar char="§"/>
            </a:pPr>
            <a:endParaRPr lang="en-US" sz="2400" dirty="0" smtClean="0"/>
          </a:p>
          <a:p>
            <a:pPr>
              <a:buFont typeface="Wingdings" pitchFamily="2" charset="2"/>
              <a:buChar char="§"/>
            </a:pPr>
            <a:r>
              <a:rPr lang="en-US" sz="2400" b="1" dirty="0" smtClean="0"/>
              <a:t>Stabilizing- </a:t>
            </a:r>
            <a:r>
              <a:rPr lang="en-US" sz="2400" dirty="0" smtClean="0"/>
              <a:t>Ionized the zone b/w electrode and part to be weld and ensuring stable burning.</a:t>
            </a:r>
          </a:p>
          <a:p>
            <a:pPr>
              <a:buFont typeface="Wingdings" pitchFamily="2" charset="2"/>
              <a:buChar char="§"/>
            </a:pPr>
            <a:endParaRPr lang="en-US" sz="2400" dirty="0" smtClean="0"/>
          </a:p>
          <a:p>
            <a:pPr>
              <a:buFont typeface="Wingdings" pitchFamily="2" charset="2"/>
              <a:buChar char="§"/>
            </a:pPr>
            <a:r>
              <a:rPr lang="en-US" sz="2400" b="1" dirty="0" smtClean="0"/>
              <a:t>Binding- </a:t>
            </a:r>
            <a:r>
              <a:rPr lang="en-US" sz="2400" dirty="0" smtClean="0"/>
              <a:t>so that covering should have proper binding with bare electrode.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Date Placeholder 3"/>
          <p:cNvSpPr>
            <a:spLocks noGrp="1"/>
          </p:cNvSpPr>
          <p:nvPr>
            <p:ph type="dt" sz="quarter" idx="10"/>
          </p:nvPr>
        </p:nvSpPr>
        <p:spPr>
          <a:noFill/>
        </p:spPr>
        <p:txBody>
          <a:bodyPr/>
          <a:lstStyle/>
          <a:p>
            <a:r>
              <a:rPr lang="en-US" smtClean="0"/>
              <a:t>kss@2007</a:t>
            </a:r>
          </a:p>
        </p:txBody>
      </p:sp>
      <p:sp>
        <p:nvSpPr>
          <p:cNvPr id="4100" name="Slide Number Placeholder 5"/>
          <p:cNvSpPr>
            <a:spLocks noGrp="1"/>
          </p:cNvSpPr>
          <p:nvPr>
            <p:ph type="sldNum" sz="quarter" idx="12"/>
          </p:nvPr>
        </p:nvSpPr>
        <p:spPr>
          <a:noFill/>
        </p:spPr>
        <p:txBody>
          <a:bodyPr/>
          <a:lstStyle/>
          <a:p>
            <a:fld id="{25067FB9-4E27-4EE5-BBFC-9BEA7496C738}" type="slidenum">
              <a:rPr lang="en-US" smtClean="0"/>
              <a:pPr/>
              <a:t>37</a:t>
            </a:fld>
            <a:endParaRPr lang="en-US" smtClean="0"/>
          </a:p>
        </p:txBody>
      </p:sp>
      <p:sp>
        <p:nvSpPr>
          <p:cNvPr id="4101" name="Rectangle 2"/>
          <p:cNvSpPr>
            <a:spLocks noGrp="1" noChangeArrowheads="1"/>
          </p:cNvSpPr>
          <p:nvPr>
            <p:ph type="title"/>
          </p:nvPr>
        </p:nvSpPr>
        <p:spPr>
          <a:xfrm>
            <a:off x="457200" y="1143000"/>
            <a:ext cx="8229600" cy="1143000"/>
          </a:xfrm>
        </p:spPr>
        <p:txBody>
          <a:bodyPr>
            <a:normAutofit fontScale="90000"/>
          </a:bodyPr>
          <a:lstStyle/>
          <a:p>
            <a:pPr eaLnBrk="1" hangingPunct="1"/>
            <a:r>
              <a:rPr lang="en-US" sz="4000" b="1" i="1" dirty="0" smtClean="0"/>
              <a:t>FOREHAND WELDING &amp; BACKHAND WELDING</a:t>
            </a:r>
          </a:p>
        </p:txBody>
      </p:sp>
      <p:sp>
        <p:nvSpPr>
          <p:cNvPr id="410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4098" name="Object 5"/>
          <p:cNvGraphicFramePr>
            <a:graphicFrameLocks noChangeAspect="1"/>
          </p:cNvGraphicFramePr>
          <p:nvPr/>
        </p:nvGraphicFramePr>
        <p:xfrm>
          <a:off x="0" y="2209800"/>
          <a:ext cx="8686800" cy="3276600"/>
        </p:xfrm>
        <a:graphic>
          <a:graphicData uri="http://schemas.openxmlformats.org/presentationml/2006/ole">
            <p:oleObj spid="_x0000_s219138" r:id="rId3" imgW="7172325" imgH="3476625" progId="">
              <p:embed/>
            </p:oleObj>
          </a:graphicData>
        </a:graphic>
      </p:graphicFrame>
      <p:sp>
        <p:nvSpPr>
          <p:cNvPr id="4104" name="Text Box 6"/>
          <p:cNvSpPr txBox="1">
            <a:spLocks noChangeArrowheads="1"/>
          </p:cNvSpPr>
          <p:nvPr/>
        </p:nvSpPr>
        <p:spPr bwMode="auto">
          <a:xfrm>
            <a:off x="0" y="5562600"/>
            <a:ext cx="8924925" cy="915988"/>
          </a:xfrm>
          <a:prstGeom prst="rect">
            <a:avLst/>
          </a:prstGeom>
          <a:noFill/>
          <a:ln w="9525">
            <a:noFill/>
            <a:miter lim="800000"/>
            <a:headEnd/>
            <a:tailEnd/>
          </a:ln>
        </p:spPr>
        <p:txBody>
          <a:bodyPr wrap="none">
            <a:spAutoFit/>
          </a:bodyPr>
          <a:lstStyle/>
          <a:p>
            <a:r>
              <a:rPr lang="en-US" b="1" dirty="0"/>
              <a:t>A weld bead</a:t>
            </a:r>
            <a:r>
              <a:rPr lang="en-US" dirty="0"/>
              <a:t> |            </a:t>
            </a:r>
            <a:r>
              <a:rPr lang="en-US" b="1" dirty="0"/>
              <a:t>Forehand welding</a:t>
            </a:r>
            <a:r>
              <a:rPr lang="en-US" dirty="0"/>
              <a:t>              |             </a:t>
            </a:r>
            <a:r>
              <a:rPr lang="en-US" b="1" dirty="0"/>
              <a:t>Backhand welding</a:t>
            </a:r>
          </a:p>
          <a:p>
            <a:r>
              <a:rPr lang="en-US" dirty="0"/>
              <a:t>                      |  less  heat is flowing in the metal    |  heat is concentrated into the metal</a:t>
            </a:r>
          </a:p>
          <a:p>
            <a:r>
              <a:rPr lang="en-US" dirty="0"/>
              <a:t>                      |          used for relatively thin parts   |    thicker parts are welded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Date Placeholder 3"/>
          <p:cNvSpPr>
            <a:spLocks noGrp="1"/>
          </p:cNvSpPr>
          <p:nvPr>
            <p:ph type="dt" sz="quarter" idx="10"/>
          </p:nvPr>
        </p:nvSpPr>
        <p:spPr>
          <a:noFill/>
        </p:spPr>
        <p:txBody>
          <a:bodyPr/>
          <a:lstStyle/>
          <a:p>
            <a:r>
              <a:rPr lang="en-US" smtClean="0"/>
              <a:t>kss@2007</a:t>
            </a:r>
          </a:p>
        </p:txBody>
      </p:sp>
      <p:sp>
        <p:nvSpPr>
          <p:cNvPr id="6148" name="Slide Number Placeholder 5"/>
          <p:cNvSpPr>
            <a:spLocks noGrp="1"/>
          </p:cNvSpPr>
          <p:nvPr>
            <p:ph type="sldNum" sz="quarter" idx="12"/>
          </p:nvPr>
        </p:nvSpPr>
        <p:spPr>
          <a:noFill/>
        </p:spPr>
        <p:txBody>
          <a:bodyPr/>
          <a:lstStyle/>
          <a:p>
            <a:fld id="{E1AA6657-4544-4963-9AD4-985E72438229}" type="slidenum">
              <a:rPr lang="en-US" smtClean="0"/>
              <a:pPr/>
              <a:t>38</a:t>
            </a:fld>
            <a:endParaRPr lang="en-US" smtClean="0"/>
          </a:p>
        </p:txBody>
      </p:sp>
      <p:sp>
        <p:nvSpPr>
          <p:cNvPr id="6149" name="Rectangle 2"/>
          <p:cNvSpPr>
            <a:spLocks noGrp="1" noChangeArrowheads="1"/>
          </p:cNvSpPr>
          <p:nvPr>
            <p:ph type="title"/>
          </p:nvPr>
        </p:nvSpPr>
        <p:spPr>
          <a:xfrm>
            <a:off x="457200" y="304800"/>
            <a:ext cx="8229600" cy="1143000"/>
          </a:xfrm>
        </p:spPr>
        <p:txBody>
          <a:bodyPr/>
          <a:lstStyle/>
          <a:p>
            <a:pPr eaLnBrk="1" hangingPunct="1"/>
            <a:r>
              <a:rPr lang="en-US" b="1" i="1" dirty="0" smtClean="0"/>
              <a:t>Principle </a:t>
            </a:r>
            <a:r>
              <a:rPr lang="en-US" b="1" dirty="0" smtClean="0"/>
              <a:t>of Arc welding</a:t>
            </a:r>
          </a:p>
        </p:txBody>
      </p:sp>
      <p:sp>
        <p:nvSpPr>
          <p:cNvPr id="615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6" name="Object 4"/>
          <p:cNvGraphicFramePr>
            <a:graphicFrameLocks noChangeAspect="1"/>
          </p:cNvGraphicFramePr>
          <p:nvPr/>
        </p:nvGraphicFramePr>
        <p:xfrm>
          <a:off x="0" y="1676400"/>
          <a:ext cx="4800600" cy="3733800"/>
        </p:xfrm>
        <a:graphic>
          <a:graphicData uri="http://schemas.openxmlformats.org/presentationml/2006/ole">
            <p:oleObj spid="_x0000_s218114" name="AutoCAD Drawing" r:id="rId3" imgW="6410325" imgH="2619375" progId="AutoCAD.Drawing.18">
              <p:embed/>
            </p:oleObj>
          </a:graphicData>
        </a:graphic>
      </p:graphicFrame>
      <p:sp>
        <p:nvSpPr>
          <p:cNvPr id="6151" name="Text Box 5"/>
          <p:cNvSpPr txBox="1">
            <a:spLocks noChangeArrowheads="1"/>
          </p:cNvSpPr>
          <p:nvPr/>
        </p:nvSpPr>
        <p:spPr bwMode="auto">
          <a:xfrm>
            <a:off x="4860925" y="1712913"/>
            <a:ext cx="4505325" cy="3113087"/>
          </a:xfrm>
          <a:prstGeom prst="rect">
            <a:avLst/>
          </a:prstGeom>
          <a:noFill/>
          <a:ln w="9525">
            <a:noFill/>
            <a:miter lim="800000"/>
            <a:headEnd/>
            <a:tailEnd/>
          </a:ln>
        </p:spPr>
        <p:txBody>
          <a:bodyPr>
            <a:spAutoFit/>
          </a:bodyPr>
          <a:lstStyle/>
          <a:p>
            <a:pPr>
              <a:buFontTx/>
              <a:buChar char="•"/>
            </a:pPr>
            <a:r>
              <a:rPr lang="en-US" b="1"/>
              <a:t>Arc is struck</a:t>
            </a:r>
          </a:p>
          <a:p>
            <a:endParaRPr lang="en-US" b="1"/>
          </a:p>
          <a:p>
            <a:pPr>
              <a:buFontTx/>
              <a:buChar char="•"/>
            </a:pPr>
            <a:r>
              <a:rPr lang="en-US" b="1"/>
              <a:t>Electrons travel form cathode to </a:t>
            </a:r>
          </a:p>
          <a:p>
            <a:r>
              <a:rPr lang="en-US" b="1"/>
              <a:t>Anode at very high speed</a:t>
            </a:r>
          </a:p>
          <a:p>
            <a:endParaRPr lang="en-US" b="1"/>
          </a:p>
          <a:p>
            <a:pPr>
              <a:buFontTx/>
              <a:buChar char="•"/>
            </a:pPr>
            <a:r>
              <a:rPr lang="en-US" b="1"/>
              <a:t>K.E of electrons converted to Heat</a:t>
            </a:r>
          </a:p>
          <a:p>
            <a:endParaRPr lang="en-US" b="1"/>
          </a:p>
          <a:p>
            <a:pPr>
              <a:buFontTx/>
              <a:buChar char="•"/>
            </a:pPr>
            <a:r>
              <a:rPr lang="en-US" b="1"/>
              <a:t>Positively charged ions from </a:t>
            </a:r>
          </a:p>
          <a:p>
            <a:r>
              <a:rPr lang="en-US" b="1"/>
              <a:t>anode to Cathode provide protecting shied</a:t>
            </a:r>
          </a:p>
          <a:p>
            <a:pPr>
              <a:buFontTx/>
              <a:buChar char="•"/>
            </a:pP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Date Placeholder 3"/>
          <p:cNvSpPr>
            <a:spLocks noGrp="1"/>
          </p:cNvSpPr>
          <p:nvPr>
            <p:ph type="dt" sz="quarter" idx="10"/>
          </p:nvPr>
        </p:nvSpPr>
        <p:spPr>
          <a:noFill/>
        </p:spPr>
        <p:txBody>
          <a:bodyPr/>
          <a:lstStyle/>
          <a:p>
            <a:r>
              <a:rPr lang="en-US" smtClean="0"/>
              <a:t>kss@2007</a:t>
            </a:r>
          </a:p>
        </p:txBody>
      </p:sp>
      <p:sp>
        <p:nvSpPr>
          <p:cNvPr id="8196" name="Slide Number Placeholder 5"/>
          <p:cNvSpPr>
            <a:spLocks noGrp="1"/>
          </p:cNvSpPr>
          <p:nvPr>
            <p:ph type="sldNum" sz="quarter" idx="12"/>
          </p:nvPr>
        </p:nvSpPr>
        <p:spPr>
          <a:noFill/>
        </p:spPr>
        <p:txBody>
          <a:bodyPr/>
          <a:lstStyle/>
          <a:p>
            <a:fld id="{B450E673-B317-40E0-8889-9532D3872775}" type="slidenum">
              <a:rPr lang="en-US" smtClean="0"/>
              <a:pPr/>
              <a:t>39</a:t>
            </a:fld>
            <a:endParaRPr lang="en-US" smtClean="0"/>
          </a:p>
        </p:txBody>
      </p:sp>
      <p:sp>
        <p:nvSpPr>
          <p:cNvPr id="8197" name="Rectangle 2"/>
          <p:cNvSpPr>
            <a:spLocks noGrp="1" noChangeArrowheads="1"/>
          </p:cNvSpPr>
          <p:nvPr>
            <p:ph type="title"/>
          </p:nvPr>
        </p:nvSpPr>
        <p:spPr/>
        <p:txBody>
          <a:bodyPr/>
          <a:lstStyle/>
          <a:p>
            <a:pPr eaLnBrk="1" hangingPunct="1"/>
            <a:r>
              <a:rPr lang="en-US" b="1" i="1" smtClean="0"/>
              <a:t>ARC WELDING PROCESS</a:t>
            </a:r>
          </a:p>
        </p:txBody>
      </p:sp>
      <p:sp>
        <p:nvSpPr>
          <p:cNvPr id="819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21187" name="Picture 3"/>
          <p:cNvPicPr>
            <a:picLocks noChangeAspect="1" noChangeArrowheads="1"/>
          </p:cNvPicPr>
          <p:nvPr/>
        </p:nvPicPr>
        <p:blipFill>
          <a:blip r:embed="rId2"/>
          <a:srcRect/>
          <a:stretch>
            <a:fillRect/>
          </a:stretch>
        </p:blipFill>
        <p:spPr bwMode="auto">
          <a:xfrm>
            <a:off x="352360" y="2009774"/>
            <a:ext cx="8182039" cy="423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comps.canstockphoto.com/can-stock-photo_csp10195018.jpg"/>
          <p:cNvPicPr>
            <a:picLocks noChangeAspect="1" noChangeArrowheads="1"/>
          </p:cNvPicPr>
          <p:nvPr/>
        </p:nvPicPr>
        <p:blipFill>
          <a:blip r:embed="rId2" cstate="print"/>
          <a:srcRect b="6005"/>
          <a:stretch>
            <a:fillRect/>
          </a:stretch>
        </p:blipFill>
        <p:spPr bwMode="auto">
          <a:xfrm>
            <a:off x="304800" y="990600"/>
            <a:ext cx="2762250" cy="2209800"/>
          </a:xfrm>
          <a:prstGeom prst="rect">
            <a:avLst/>
          </a:prstGeom>
          <a:noFill/>
        </p:spPr>
      </p:pic>
      <p:pic>
        <p:nvPicPr>
          <p:cNvPr id="54276" name="Picture 4" descr="C:\Users\Prateek\Desktop\finish_stainless_c.gif"/>
          <p:cNvPicPr>
            <a:picLocks noChangeAspect="1" noChangeArrowheads="1"/>
          </p:cNvPicPr>
          <p:nvPr/>
        </p:nvPicPr>
        <p:blipFill>
          <a:blip r:embed="rId3" cstate="print"/>
          <a:srcRect/>
          <a:stretch>
            <a:fillRect/>
          </a:stretch>
        </p:blipFill>
        <p:spPr bwMode="auto">
          <a:xfrm>
            <a:off x="5562600" y="838200"/>
            <a:ext cx="2990850" cy="2404643"/>
          </a:xfrm>
          <a:prstGeom prst="rect">
            <a:avLst/>
          </a:prstGeom>
          <a:noFill/>
        </p:spPr>
      </p:pic>
      <p:sp>
        <p:nvSpPr>
          <p:cNvPr id="54278" name="AutoShape 6" descr="http://upload.wikimedia.org/wikipedia/commons/6/6f/Bolted_joint_bridge.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4280" name="AutoShape 8" descr="http://upload.wikimedia.org/wikipedia/commons/6/6f/Bolted_joint_bridge.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54282" name="Picture 10" descr="http://i-car.co.nz/wp-content/uploads/2012/01/trp_f0883798a.jpg"/>
          <p:cNvPicPr>
            <a:picLocks noChangeAspect="1" noChangeArrowheads="1"/>
          </p:cNvPicPr>
          <p:nvPr/>
        </p:nvPicPr>
        <p:blipFill>
          <a:blip r:embed="rId4" cstate="print"/>
          <a:srcRect/>
          <a:stretch>
            <a:fillRect/>
          </a:stretch>
        </p:blipFill>
        <p:spPr bwMode="auto">
          <a:xfrm>
            <a:off x="0" y="3733800"/>
            <a:ext cx="4038600" cy="2692400"/>
          </a:xfrm>
          <a:prstGeom prst="rect">
            <a:avLst/>
          </a:prstGeom>
          <a:noFill/>
        </p:spPr>
      </p:pic>
      <p:pic>
        <p:nvPicPr>
          <p:cNvPr id="54284" name="Picture 12" descr="http://s3.amazonaws.com/rapgenius/filepicker%2Ff3tx67z1QsqFWZL1Rm6D_bolted_down.jpg"/>
          <p:cNvPicPr>
            <a:picLocks noChangeAspect="1" noChangeArrowheads="1"/>
          </p:cNvPicPr>
          <p:nvPr/>
        </p:nvPicPr>
        <p:blipFill>
          <a:blip r:embed="rId5" cstate="print"/>
          <a:srcRect l="2000" t="17333" r="25000" b="17334"/>
          <a:stretch>
            <a:fillRect/>
          </a:stretch>
        </p:blipFill>
        <p:spPr bwMode="auto">
          <a:xfrm>
            <a:off x="4800600" y="3886200"/>
            <a:ext cx="3886200" cy="260854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7239000" y="6096000"/>
            <a:ext cx="855663" cy="274638"/>
          </a:xfrm>
          <a:prstGeom prst="rect">
            <a:avLst/>
          </a:prstGeom>
          <a:noFill/>
          <a:ln w="9525">
            <a:noFill/>
            <a:miter lim="800000"/>
            <a:headEnd/>
            <a:tailEnd/>
          </a:ln>
        </p:spPr>
        <p:txBody>
          <a:bodyPr wrap="none">
            <a:spAutoFit/>
          </a:bodyPr>
          <a:lstStyle/>
          <a:p>
            <a:r>
              <a:rPr lang="en-US" sz="1200"/>
              <a:t>Kalpakjian</a:t>
            </a:r>
          </a:p>
        </p:txBody>
      </p:sp>
      <p:pic>
        <p:nvPicPr>
          <p:cNvPr id="5123" name="Picture 4" descr="CF12_02.jpg                                                    00051816&#10;HARD Drive                     ABA78158:"/>
          <p:cNvPicPr>
            <a:picLocks noChangeAspect="1" noChangeArrowheads="1"/>
          </p:cNvPicPr>
          <p:nvPr/>
        </p:nvPicPr>
        <p:blipFill>
          <a:blip r:embed="rId3"/>
          <a:srcRect/>
          <a:stretch>
            <a:fillRect/>
          </a:stretch>
        </p:blipFill>
        <p:spPr bwMode="auto">
          <a:xfrm>
            <a:off x="914400" y="4038600"/>
            <a:ext cx="7467600" cy="2670175"/>
          </a:xfrm>
          <a:prstGeom prst="rect">
            <a:avLst/>
          </a:prstGeom>
          <a:noFill/>
          <a:ln w="9525">
            <a:noFill/>
            <a:miter lim="800000"/>
            <a:headEnd/>
            <a:tailEnd/>
          </a:ln>
        </p:spPr>
      </p:pic>
      <p:sp>
        <p:nvSpPr>
          <p:cNvPr id="5124" name="Rectangle 5"/>
          <p:cNvSpPr>
            <a:spLocks noChangeArrowheads="1"/>
          </p:cNvSpPr>
          <p:nvPr/>
        </p:nvSpPr>
        <p:spPr bwMode="auto">
          <a:xfrm>
            <a:off x="533400" y="990600"/>
            <a:ext cx="8382000" cy="3077766"/>
          </a:xfrm>
          <a:prstGeom prst="rect">
            <a:avLst/>
          </a:prstGeom>
          <a:noFill/>
          <a:ln w="9525">
            <a:noFill/>
            <a:miter lim="800000"/>
            <a:headEnd/>
            <a:tailEnd/>
          </a:ln>
        </p:spPr>
        <p:txBody>
          <a:bodyPr wrap="square">
            <a:spAutoFit/>
          </a:bodyPr>
          <a:lstStyle/>
          <a:p>
            <a:pPr>
              <a:spcBef>
                <a:spcPct val="50000"/>
              </a:spcBef>
            </a:pPr>
            <a:r>
              <a:rPr lang="en-US" sz="2400" b="1" dirty="0"/>
              <a:t>Shielded Metal Arc Welding (SMAW):  </a:t>
            </a:r>
            <a:r>
              <a:rPr lang="en-US" sz="2400" dirty="0"/>
              <a:t>“</a:t>
            </a:r>
            <a:r>
              <a:rPr lang="en-US" sz="2400" b="1" i="1" dirty="0"/>
              <a:t>Stick</a:t>
            </a:r>
            <a:r>
              <a:rPr lang="en-US" sz="2400" b="1" dirty="0"/>
              <a:t> welding</a:t>
            </a:r>
            <a:r>
              <a:rPr lang="en-US" sz="2400" dirty="0"/>
              <a:t>”</a:t>
            </a:r>
          </a:p>
          <a:p>
            <a:pPr>
              <a:spcBef>
                <a:spcPct val="50000"/>
              </a:spcBef>
              <a:buFontTx/>
              <a:buChar char="•"/>
            </a:pPr>
            <a:r>
              <a:rPr lang="en-US" sz="2000" dirty="0"/>
              <a:t> </a:t>
            </a:r>
            <a:r>
              <a:rPr lang="en-US" sz="2000" dirty="0" smtClean="0"/>
              <a:t>Arc temperature is nearly 5500°C</a:t>
            </a:r>
            <a:endParaRPr lang="en-US" sz="2000" dirty="0"/>
          </a:p>
          <a:p>
            <a:pPr>
              <a:spcBef>
                <a:spcPct val="50000"/>
              </a:spcBef>
              <a:buFontTx/>
              <a:buChar char="•"/>
            </a:pPr>
            <a:r>
              <a:rPr lang="en-US" sz="2000" dirty="0"/>
              <a:t> The electrode is also the filler rod</a:t>
            </a:r>
          </a:p>
          <a:p>
            <a:pPr>
              <a:spcBef>
                <a:spcPct val="50000"/>
              </a:spcBef>
              <a:buFontTx/>
              <a:buChar char="•"/>
            </a:pPr>
            <a:r>
              <a:rPr lang="en-US" sz="2000" dirty="0"/>
              <a:t> Only for steel</a:t>
            </a:r>
          </a:p>
          <a:p>
            <a:pPr>
              <a:spcBef>
                <a:spcPct val="50000"/>
              </a:spcBef>
              <a:buFontTx/>
              <a:buChar char="•"/>
            </a:pPr>
            <a:r>
              <a:rPr lang="en-US" sz="2000" dirty="0"/>
              <a:t> Strong welds if done properly (but often not)</a:t>
            </a:r>
          </a:p>
          <a:p>
            <a:pPr>
              <a:spcBef>
                <a:spcPct val="50000"/>
              </a:spcBef>
              <a:buFontTx/>
              <a:buChar char="•"/>
            </a:pPr>
            <a:r>
              <a:rPr lang="en-US" sz="2000" dirty="0"/>
              <a:t> Very high heat input: good for thick parts, bad for grain growth and distortion</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685800"/>
            <a:ext cx="8229600" cy="1143000"/>
          </a:xfrm>
        </p:spPr>
        <p:txBody>
          <a:bodyPr>
            <a:normAutofit/>
          </a:bodyPr>
          <a:lstStyle/>
          <a:p>
            <a:r>
              <a:rPr lang="en-US" sz="4400" b="1" i="1" dirty="0" smtClean="0"/>
              <a:t>Welding Tool Equipments</a:t>
            </a:r>
            <a:endParaRPr lang="en-US" sz="4400" b="1" i="1" dirty="0"/>
          </a:p>
        </p:txBody>
      </p:sp>
      <p:pic>
        <p:nvPicPr>
          <p:cNvPr id="223235" name="Picture 3"/>
          <p:cNvPicPr>
            <a:picLocks noChangeAspect="1" noChangeArrowheads="1"/>
          </p:cNvPicPr>
          <p:nvPr/>
        </p:nvPicPr>
        <p:blipFill>
          <a:blip r:embed="rId2"/>
          <a:srcRect/>
          <a:stretch>
            <a:fillRect/>
          </a:stretch>
        </p:blipFill>
        <p:spPr bwMode="auto">
          <a:xfrm>
            <a:off x="304800" y="1905000"/>
            <a:ext cx="2296357" cy="1219200"/>
          </a:xfrm>
          <a:prstGeom prst="rect">
            <a:avLst/>
          </a:prstGeom>
          <a:noFill/>
          <a:ln w="9525">
            <a:noFill/>
            <a:miter lim="800000"/>
            <a:headEnd/>
            <a:tailEnd/>
          </a:ln>
          <a:effectLst/>
        </p:spPr>
      </p:pic>
      <p:pic>
        <p:nvPicPr>
          <p:cNvPr id="223236" name="Picture 4"/>
          <p:cNvPicPr>
            <a:picLocks noChangeAspect="1" noChangeArrowheads="1"/>
          </p:cNvPicPr>
          <p:nvPr/>
        </p:nvPicPr>
        <p:blipFill>
          <a:blip r:embed="rId3"/>
          <a:srcRect/>
          <a:stretch>
            <a:fillRect/>
          </a:stretch>
        </p:blipFill>
        <p:spPr bwMode="auto">
          <a:xfrm>
            <a:off x="609600" y="2971800"/>
            <a:ext cx="1409700" cy="257175"/>
          </a:xfrm>
          <a:prstGeom prst="rect">
            <a:avLst/>
          </a:prstGeom>
          <a:noFill/>
          <a:ln w="9525">
            <a:noFill/>
            <a:miter lim="800000"/>
            <a:headEnd/>
            <a:tailEnd/>
          </a:ln>
          <a:effectLst/>
        </p:spPr>
      </p:pic>
      <p:pic>
        <p:nvPicPr>
          <p:cNvPr id="223237" name="Picture 5"/>
          <p:cNvPicPr>
            <a:picLocks noChangeAspect="1" noChangeArrowheads="1"/>
          </p:cNvPicPr>
          <p:nvPr/>
        </p:nvPicPr>
        <p:blipFill>
          <a:blip r:embed="rId4"/>
          <a:srcRect/>
          <a:stretch>
            <a:fillRect/>
          </a:stretch>
        </p:blipFill>
        <p:spPr bwMode="auto">
          <a:xfrm>
            <a:off x="3276600" y="1905000"/>
            <a:ext cx="2795823" cy="1543050"/>
          </a:xfrm>
          <a:prstGeom prst="rect">
            <a:avLst/>
          </a:prstGeom>
          <a:noFill/>
          <a:ln w="9525">
            <a:noFill/>
            <a:miter lim="800000"/>
            <a:headEnd/>
            <a:tailEnd/>
          </a:ln>
          <a:effectLst/>
        </p:spPr>
      </p:pic>
      <p:pic>
        <p:nvPicPr>
          <p:cNvPr id="223238" name="Picture 6"/>
          <p:cNvPicPr>
            <a:picLocks noChangeAspect="1" noChangeArrowheads="1"/>
          </p:cNvPicPr>
          <p:nvPr/>
        </p:nvPicPr>
        <p:blipFill>
          <a:blip r:embed="rId5"/>
          <a:srcRect/>
          <a:stretch>
            <a:fillRect/>
          </a:stretch>
        </p:blipFill>
        <p:spPr bwMode="auto">
          <a:xfrm>
            <a:off x="4191000" y="3276600"/>
            <a:ext cx="1181100" cy="247650"/>
          </a:xfrm>
          <a:prstGeom prst="rect">
            <a:avLst/>
          </a:prstGeom>
          <a:noFill/>
          <a:ln w="9525">
            <a:noFill/>
            <a:miter lim="800000"/>
            <a:headEnd/>
            <a:tailEnd/>
          </a:ln>
          <a:effectLst/>
        </p:spPr>
      </p:pic>
      <p:pic>
        <p:nvPicPr>
          <p:cNvPr id="223239" name="Picture 7"/>
          <p:cNvPicPr>
            <a:picLocks noChangeAspect="1" noChangeArrowheads="1"/>
          </p:cNvPicPr>
          <p:nvPr/>
        </p:nvPicPr>
        <p:blipFill>
          <a:blip r:embed="rId6"/>
          <a:srcRect/>
          <a:stretch>
            <a:fillRect/>
          </a:stretch>
        </p:blipFill>
        <p:spPr bwMode="auto">
          <a:xfrm>
            <a:off x="228600" y="3200400"/>
            <a:ext cx="1981200" cy="1341225"/>
          </a:xfrm>
          <a:prstGeom prst="rect">
            <a:avLst/>
          </a:prstGeom>
          <a:noFill/>
          <a:ln w="9525">
            <a:noFill/>
            <a:miter lim="800000"/>
            <a:headEnd/>
            <a:tailEnd/>
          </a:ln>
          <a:effectLst/>
        </p:spPr>
      </p:pic>
      <p:pic>
        <p:nvPicPr>
          <p:cNvPr id="223240" name="Picture 8"/>
          <p:cNvPicPr>
            <a:picLocks noChangeAspect="1" noChangeArrowheads="1"/>
          </p:cNvPicPr>
          <p:nvPr/>
        </p:nvPicPr>
        <p:blipFill>
          <a:blip r:embed="rId7"/>
          <a:srcRect/>
          <a:stretch>
            <a:fillRect/>
          </a:stretch>
        </p:blipFill>
        <p:spPr bwMode="auto">
          <a:xfrm>
            <a:off x="838199" y="4379700"/>
            <a:ext cx="962025" cy="266700"/>
          </a:xfrm>
          <a:prstGeom prst="rect">
            <a:avLst/>
          </a:prstGeom>
          <a:noFill/>
          <a:ln w="9525">
            <a:noFill/>
            <a:miter lim="800000"/>
            <a:headEnd/>
            <a:tailEnd/>
          </a:ln>
          <a:effectLst/>
        </p:spPr>
      </p:pic>
      <p:pic>
        <p:nvPicPr>
          <p:cNvPr id="223241" name="Picture 9"/>
          <p:cNvPicPr>
            <a:picLocks noChangeAspect="1" noChangeArrowheads="1"/>
          </p:cNvPicPr>
          <p:nvPr/>
        </p:nvPicPr>
        <p:blipFill>
          <a:blip r:embed="rId8"/>
          <a:srcRect/>
          <a:stretch>
            <a:fillRect/>
          </a:stretch>
        </p:blipFill>
        <p:spPr bwMode="auto">
          <a:xfrm>
            <a:off x="228600" y="4716855"/>
            <a:ext cx="2246671" cy="1379145"/>
          </a:xfrm>
          <a:prstGeom prst="rect">
            <a:avLst/>
          </a:prstGeom>
          <a:noFill/>
          <a:ln w="9525">
            <a:noFill/>
            <a:miter lim="800000"/>
            <a:headEnd/>
            <a:tailEnd/>
          </a:ln>
          <a:effectLst/>
        </p:spPr>
      </p:pic>
      <p:pic>
        <p:nvPicPr>
          <p:cNvPr id="223242" name="Picture 10"/>
          <p:cNvPicPr>
            <a:picLocks noChangeAspect="1" noChangeArrowheads="1"/>
          </p:cNvPicPr>
          <p:nvPr/>
        </p:nvPicPr>
        <p:blipFill>
          <a:blip r:embed="rId9"/>
          <a:srcRect/>
          <a:stretch>
            <a:fillRect/>
          </a:stretch>
        </p:blipFill>
        <p:spPr bwMode="auto">
          <a:xfrm>
            <a:off x="762000" y="5821755"/>
            <a:ext cx="1495425" cy="266700"/>
          </a:xfrm>
          <a:prstGeom prst="rect">
            <a:avLst/>
          </a:prstGeom>
          <a:noFill/>
          <a:ln w="9525">
            <a:noFill/>
            <a:miter lim="800000"/>
            <a:headEnd/>
            <a:tailEnd/>
          </a:ln>
          <a:effectLst/>
        </p:spPr>
      </p:pic>
      <p:pic>
        <p:nvPicPr>
          <p:cNvPr id="13" name="Picture 5"/>
          <p:cNvPicPr>
            <a:picLocks noChangeAspect="1" noChangeArrowheads="1"/>
          </p:cNvPicPr>
          <p:nvPr/>
        </p:nvPicPr>
        <p:blipFill>
          <a:blip r:embed="rId10"/>
          <a:srcRect/>
          <a:stretch>
            <a:fillRect/>
          </a:stretch>
        </p:blipFill>
        <p:spPr bwMode="auto">
          <a:xfrm>
            <a:off x="6477000" y="1442610"/>
            <a:ext cx="2133600" cy="1831953"/>
          </a:xfrm>
          <a:prstGeom prst="rect">
            <a:avLst/>
          </a:prstGeom>
          <a:noFill/>
          <a:ln w="9525">
            <a:noFill/>
            <a:miter lim="800000"/>
            <a:headEnd/>
            <a:tailEnd/>
          </a:ln>
          <a:effectLst/>
        </p:spPr>
      </p:pic>
      <p:pic>
        <p:nvPicPr>
          <p:cNvPr id="223243" name="Picture 11"/>
          <p:cNvPicPr>
            <a:picLocks noChangeAspect="1" noChangeArrowheads="1"/>
          </p:cNvPicPr>
          <p:nvPr/>
        </p:nvPicPr>
        <p:blipFill>
          <a:blip r:embed="rId11"/>
          <a:srcRect/>
          <a:stretch>
            <a:fillRect/>
          </a:stretch>
        </p:blipFill>
        <p:spPr bwMode="auto">
          <a:xfrm>
            <a:off x="6915150" y="3292894"/>
            <a:ext cx="1009650" cy="219075"/>
          </a:xfrm>
          <a:prstGeom prst="rect">
            <a:avLst/>
          </a:prstGeom>
          <a:noFill/>
          <a:ln w="9525">
            <a:noFill/>
            <a:miter lim="800000"/>
            <a:headEnd/>
            <a:tailEnd/>
          </a:ln>
          <a:effectLst/>
        </p:spPr>
      </p:pic>
      <p:pic>
        <p:nvPicPr>
          <p:cNvPr id="15" name="Picture 14" descr="filler road.jpg"/>
          <p:cNvPicPr>
            <a:picLocks noChangeAspect="1"/>
          </p:cNvPicPr>
          <p:nvPr/>
        </p:nvPicPr>
        <p:blipFill>
          <a:blip r:embed="rId12"/>
          <a:stretch>
            <a:fillRect/>
          </a:stretch>
        </p:blipFill>
        <p:spPr>
          <a:xfrm>
            <a:off x="3429000" y="4038600"/>
            <a:ext cx="2209800" cy="1446704"/>
          </a:xfrm>
          <a:prstGeom prst="rect">
            <a:avLst/>
          </a:prstGeom>
        </p:spPr>
      </p:pic>
      <p:pic>
        <p:nvPicPr>
          <p:cNvPr id="223244" name="Picture 12"/>
          <p:cNvPicPr>
            <a:picLocks noChangeAspect="1" noChangeArrowheads="1"/>
          </p:cNvPicPr>
          <p:nvPr/>
        </p:nvPicPr>
        <p:blipFill>
          <a:blip r:embed="rId13"/>
          <a:srcRect/>
          <a:stretch>
            <a:fillRect/>
          </a:stretch>
        </p:blipFill>
        <p:spPr bwMode="auto">
          <a:xfrm>
            <a:off x="3962400" y="5791200"/>
            <a:ext cx="838203" cy="247162"/>
          </a:xfrm>
          <a:prstGeom prst="rect">
            <a:avLst/>
          </a:prstGeom>
          <a:noFill/>
          <a:ln w="9525">
            <a:noFill/>
            <a:miter lim="800000"/>
            <a:headEnd/>
            <a:tailEnd/>
          </a:ln>
          <a:effectLst/>
        </p:spPr>
      </p:pic>
      <p:pic>
        <p:nvPicPr>
          <p:cNvPr id="17" name="Picture 16" descr="transformer.jpg"/>
          <p:cNvPicPr>
            <a:picLocks noChangeAspect="1"/>
          </p:cNvPicPr>
          <p:nvPr/>
        </p:nvPicPr>
        <p:blipFill>
          <a:blip r:embed="rId14"/>
          <a:stretch>
            <a:fillRect/>
          </a:stretch>
        </p:blipFill>
        <p:spPr>
          <a:xfrm>
            <a:off x="6400800" y="3886200"/>
            <a:ext cx="2057400" cy="2057400"/>
          </a:xfrm>
          <a:prstGeom prst="rect">
            <a:avLst/>
          </a:prstGeom>
        </p:spPr>
      </p:pic>
      <p:pic>
        <p:nvPicPr>
          <p:cNvPr id="223245" name="Picture 13"/>
          <p:cNvPicPr>
            <a:picLocks noChangeAspect="1" noChangeArrowheads="1"/>
          </p:cNvPicPr>
          <p:nvPr/>
        </p:nvPicPr>
        <p:blipFill>
          <a:blip r:embed="rId15"/>
          <a:srcRect/>
          <a:stretch>
            <a:fillRect/>
          </a:stretch>
        </p:blipFill>
        <p:spPr bwMode="auto">
          <a:xfrm>
            <a:off x="6762750" y="6048375"/>
            <a:ext cx="1085850" cy="200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F12_05.jpg                                                    00051816&#10;HARD Drive                     ABA78158:"/>
          <p:cNvPicPr>
            <a:picLocks noChangeAspect="1" noChangeArrowheads="1"/>
          </p:cNvPicPr>
          <p:nvPr/>
        </p:nvPicPr>
        <p:blipFill>
          <a:blip r:embed="rId3"/>
          <a:srcRect/>
          <a:stretch>
            <a:fillRect/>
          </a:stretch>
        </p:blipFill>
        <p:spPr bwMode="auto">
          <a:xfrm>
            <a:off x="304800" y="2895600"/>
            <a:ext cx="8534400" cy="3802063"/>
          </a:xfrm>
          <a:prstGeom prst="rect">
            <a:avLst/>
          </a:prstGeom>
          <a:noFill/>
          <a:ln w="9525">
            <a:noFill/>
            <a:miter lim="800000"/>
            <a:headEnd/>
            <a:tailEnd/>
          </a:ln>
        </p:spPr>
      </p:pic>
      <p:sp>
        <p:nvSpPr>
          <p:cNvPr id="6147" name="Rectangle 4"/>
          <p:cNvSpPr>
            <a:spLocks noChangeArrowheads="1"/>
          </p:cNvSpPr>
          <p:nvPr/>
        </p:nvSpPr>
        <p:spPr bwMode="auto">
          <a:xfrm>
            <a:off x="152400" y="457200"/>
            <a:ext cx="8763000" cy="2354491"/>
          </a:xfrm>
          <a:prstGeom prst="rect">
            <a:avLst/>
          </a:prstGeom>
          <a:noFill/>
          <a:ln w="9525">
            <a:noFill/>
            <a:miter lim="800000"/>
            <a:headEnd/>
            <a:tailEnd/>
          </a:ln>
        </p:spPr>
        <p:txBody>
          <a:bodyPr wrap="square">
            <a:spAutoFit/>
          </a:bodyPr>
          <a:lstStyle/>
          <a:p>
            <a:pPr>
              <a:spcBef>
                <a:spcPct val="50000"/>
              </a:spcBef>
            </a:pPr>
            <a:r>
              <a:rPr lang="en-US" sz="2400" b="1" dirty="0"/>
              <a:t>Gas Metal Arc Welding (GMAW): “</a:t>
            </a:r>
            <a:r>
              <a:rPr lang="en-US" sz="2400" b="1" i="1" dirty="0"/>
              <a:t>MIG</a:t>
            </a:r>
            <a:r>
              <a:rPr lang="en-US" sz="2400" b="1" dirty="0"/>
              <a:t>” (Metal-Inert-Gas)</a:t>
            </a:r>
          </a:p>
          <a:p>
            <a:pPr>
              <a:spcBef>
                <a:spcPct val="50000"/>
              </a:spcBef>
              <a:buFontTx/>
              <a:buChar char="•"/>
            </a:pPr>
            <a:r>
              <a:rPr lang="en-US" sz="1800" dirty="0"/>
              <a:t> </a:t>
            </a:r>
            <a:r>
              <a:rPr lang="en-US" sz="1600" dirty="0" smtClean="0"/>
              <a:t>Complex </a:t>
            </a:r>
            <a:r>
              <a:rPr lang="en-US" sz="1600" dirty="0"/>
              <a:t>mechanism but simple to perform and easy to automate</a:t>
            </a:r>
          </a:p>
          <a:p>
            <a:pPr>
              <a:spcBef>
                <a:spcPct val="50000"/>
              </a:spcBef>
              <a:buFontTx/>
              <a:buChar char="•"/>
            </a:pPr>
            <a:r>
              <a:rPr lang="en-US" sz="1600" dirty="0"/>
              <a:t> The electrode is also the filler rod, fed continuously from a spool.  It melts in the arc.  </a:t>
            </a:r>
          </a:p>
          <a:p>
            <a:pPr>
              <a:spcBef>
                <a:spcPct val="50000"/>
              </a:spcBef>
              <a:buFontTx/>
              <a:buChar char="•"/>
            </a:pPr>
            <a:r>
              <a:rPr lang="en-US" sz="1600" dirty="0"/>
              <a:t> For steel or aluminum</a:t>
            </a:r>
          </a:p>
          <a:p>
            <a:pPr>
              <a:spcBef>
                <a:spcPct val="50000"/>
              </a:spcBef>
              <a:buFontTx/>
              <a:buChar char="•"/>
            </a:pPr>
            <a:r>
              <a:rPr lang="en-US" sz="1600" dirty="0"/>
              <a:t> Low skill level can achieve good weld</a:t>
            </a:r>
          </a:p>
          <a:p>
            <a:pPr>
              <a:spcBef>
                <a:spcPct val="50000"/>
              </a:spcBef>
              <a:buFontTx/>
              <a:buChar char="•"/>
            </a:pPr>
            <a:r>
              <a:rPr lang="en-US" sz="1600" dirty="0"/>
              <a:t> Medium heat input: distortion and grain growth are significant</a:t>
            </a:r>
          </a:p>
        </p:txBody>
      </p:sp>
      <p:sp>
        <p:nvSpPr>
          <p:cNvPr id="6148" name="Rectangle 5"/>
          <p:cNvSpPr>
            <a:spLocks noChangeArrowheads="1"/>
          </p:cNvSpPr>
          <p:nvPr/>
        </p:nvSpPr>
        <p:spPr bwMode="auto">
          <a:xfrm>
            <a:off x="7620000" y="6477000"/>
            <a:ext cx="855663" cy="274638"/>
          </a:xfrm>
          <a:prstGeom prst="rect">
            <a:avLst/>
          </a:prstGeom>
          <a:noFill/>
          <a:ln w="9525">
            <a:noFill/>
            <a:miter lim="800000"/>
            <a:headEnd/>
            <a:tailEnd/>
          </a:ln>
        </p:spPr>
        <p:txBody>
          <a:bodyPr wrap="none">
            <a:spAutoFit/>
          </a:bodyPr>
          <a:lstStyle/>
          <a:p>
            <a:r>
              <a:rPr lang="en-US" sz="1200"/>
              <a:t>Kalpakjian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4"/>
          <p:cNvSpPr>
            <a:spLocks noChangeArrowheads="1"/>
          </p:cNvSpPr>
          <p:nvPr/>
        </p:nvSpPr>
        <p:spPr bwMode="auto">
          <a:xfrm>
            <a:off x="0" y="990600"/>
            <a:ext cx="8763000" cy="461665"/>
          </a:xfrm>
          <a:prstGeom prst="rect">
            <a:avLst/>
          </a:prstGeom>
          <a:noFill/>
          <a:ln w="9525">
            <a:noFill/>
            <a:miter lim="800000"/>
            <a:headEnd/>
            <a:tailEnd/>
          </a:ln>
        </p:spPr>
        <p:txBody>
          <a:bodyPr wrap="square">
            <a:spAutoFit/>
          </a:bodyPr>
          <a:lstStyle/>
          <a:p>
            <a:pPr>
              <a:spcBef>
                <a:spcPct val="50000"/>
              </a:spcBef>
            </a:pPr>
            <a:r>
              <a:rPr lang="en-US" sz="2400" b="1" dirty="0"/>
              <a:t>Gas Metal Arc Welding (GMAW): “</a:t>
            </a:r>
            <a:r>
              <a:rPr lang="en-US" sz="2400" b="1" i="1" dirty="0"/>
              <a:t>MIG</a:t>
            </a:r>
            <a:r>
              <a:rPr lang="en-US" sz="2400" b="1" dirty="0"/>
              <a:t>” (Metal-Inert-Gas</a:t>
            </a:r>
            <a:r>
              <a:rPr lang="en-US" sz="2400" b="1" dirty="0" smtClean="0"/>
              <a:t>)</a:t>
            </a:r>
            <a:endParaRPr lang="en-US" sz="2400" b="1" dirty="0"/>
          </a:p>
        </p:txBody>
      </p:sp>
      <p:sp>
        <p:nvSpPr>
          <p:cNvPr id="6148" name="Rectangle 5"/>
          <p:cNvSpPr>
            <a:spLocks noChangeArrowheads="1"/>
          </p:cNvSpPr>
          <p:nvPr/>
        </p:nvSpPr>
        <p:spPr bwMode="auto">
          <a:xfrm>
            <a:off x="7620000" y="6477000"/>
            <a:ext cx="855663" cy="274638"/>
          </a:xfrm>
          <a:prstGeom prst="rect">
            <a:avLst/>
          </a:prstGeom>
          <a:noFill/>
          <a:ln w="9525">
            <a:noFill/>
            <a:miter lim="800000"/>
            <a:headEnd/>
            <a:tailEnd/>
          </a:ln>
        </p:spPr>
        <p:txBody>
          <a:bodyPr wrap="none">
            <a:spAutoFit/>
          </a:bodyPr>
          <a:lstStyle/>
          <a:p>
            <a:r>
              <a:rPr lang="en-US" sz="1200"/>
              <a:t>Kalpakjian</a:t>
            </a:r>
          </a:p>
        </p:txBody>
      </p:sp>
      <p:pic>
        <p:nvPicPr>
          <p:cNvPr id="5" name="Picture 4" descr="GMAW1.jpg"/>
          <p:cNvPicPr>
            <a:picLocks noChangeAspect="1"/>
          </p:cNvPicPr>
          <p:nvPr/>
        </p:nvPicPr>
        <p:blipFill>
          <a:blip r:embed="rId3"/>
          <a:stretch>
            <a:fillRect/>
          </a:stretch>
        </p:blipFill>
        <p:spPr>
          <a:xfrm>
            <a:off x="914400" y="1676399"/>
            <a:ext cx="6777374" cy="5056061"/>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8"/>
          <p:cNvPicPr>
            <a:picLocks noChangeAspect="1" noChangeArrowheads="1"/>
          </p:cNvPicPr>
          <p:nvPr/>
        </p:nvPicPr>
        <p:blipFill>
          <a:blip r:embed="rId3"/>
          <a:srcRect/>
          <a:stretch>
            <a:fillRect/>
          </a:stretch>
        </p:blipFill>
        <p:spPr bwMode="auto">
          <a:xfrm>
            <a:off x="5867400" y="3048000"/>
            <a:ext cx="2857500" cy="3295650"/>
          </a:xfrm>
          <a:prstGeom prst="rect">
            <a:avLst/>
          </a:prstGeom>
          <a:noFill/>
          <a:ln w="9525">
            <a:noFill/>
            <a:miter lim="800000"/>
            <a:headEnd/>
            <a:tailEnd/>
          </a:ln>
        </p:spPr>
      </p:pic>
      <p:sp>
        <p:nvSpPr>
          <p:cNvPr id="7171" name="Rectangle 9"/>
          <p:cNvSpPr>
            <a:spLocks noChangeArrowheads="1"/>
          </p:cNvSpPr>
          <p:nvPr/>
        </p:nvSpPr>
        <p:spPr bwMode="auto">
          <a:xfrm>
            <a:off x="7086600" y="6400800"/>
            <a:ext cx="1336675" cy="274638"/>
          </a:xfrm>
          <a:prstGeom prst="rect">
            <a:avLst/>
          </a:prstGeom>
          <a:noFill/>
          <a:ln w="9525">
            <a:noFill/>
            <a:miter lim="800000"/>
            <a:headEnd/>
            <a:tailEnd/>
          </a:ln>
        </p:spPr>
        <p:txBody>
          <a:bodyPr wrap="none">
            <a:spAutoFit/>
          </a:bodyPr>
          <a:lstStyle/>
          <a:p>
            <a:r>
              <a:rPr lang="en-US" sz="1200"/>
              <a:t>www.difflock.com</a:t>
            </a:r>
          </a:p>
        </p:txBody>
      </p:sp>
      <p:pic>
        <p:nvPicPr>
          <p:cNvPr id="7172" name="Picture 10"/>
          <p:cNvPicPr>
            <a:picLocks noChangeAspect="1" noChangeArrowheads="1"/>
          </p:cNvPicPr>
          <p:nvPr/>
        </p:nvPicPr>
        <p:blipFill>
          <a:blip r:embed="rId4"/>
          <a:srcRect/>
          <a:stretch>
            <a:fillRect/>
          </a:stretch>
        </p:blipFill>
        <p:spPr bwMode="auto">
          <a:xfrm>
            <a:off x="6248400" y="565150"/>
            <a:ext cx="2362200" cy="2114550"/>
          </a:xfrm>
          <a:prstGeom prst="rect">
            <a:avLst/>
          </a:prstGeom>
          <a:noFill/>
          <a:ln w="9525">
            <a:noFill/>
            <a:miter lim="800000"/>
            <a:headEnd/>
            <a:tailEnd/>
          </a:ln>
        </p:spPr>
      </p:pic>
      <p:sp>
        <p:nvSpPr>
          <p:cNvPr id="7173" name="Rectangle 11"/>
          <p:cNvSpPr>
            <a:spLocks noChangeArrowheads="1"/>
          </p:cNvSpPr>
          <p:nvPr/>
        </p:nvSpPr>
        <p:spPr bwMode="auto">
          <a:xfrm>
            <a:off x="7162800" y="2667000"/>
            <a:ext cx="1306513" cy="274638"/>
          </a:xfrm>
          <a:prstGeom prst="rect">
            <a:avLst/>
          </a:prstGeom>
          <a:noFill/>
          <a:ln w="9525">
            <a:noFill/>
            <a:miter lim="800000"/>
            <a:headEnd/>
            <a:tailEnd/>
          </a:ln>
        </p:spPr>
        <p:txBody>
          <a:bodyPr wrap="none">
            <a:spAutoFit/>
          </a:bodyPr>
          <a:lstStyle/>
          <a:p>
            <a:r>
              <a:rPr lang="en-US" sz="1200"/>
              <a:t>www.scenta.co.uk</a:t>
            </a:r>
          </a:p>
        </p:txBody>
      </p:sp>
      <p:pic>
        <p:nvPicPr>
          <p:cNvPr id="7174" name="Picture 12"/>
          <p:cNvPicPr>
            <a:picLocks noChangeAspect="1" noChangeArrowheads="1"/>
          </p:cNvPicPr>
          <p:nvPr/>
        </p:nvPicPr>
        <p:blipFill>
          <a:blip r:embed="rId5"/>
          <a:srcRect l="28999" r="28000"/>
          <a:stretch>
            <a:fillRect/>
          </a:stretch>
        </p:blipFill>
        <p:spPr bwMode="auto">
          <a:xfrm>
            <a:off x="1138238" y="1676400"/>
            <a:ext cx="2516187" cy="4286250"/>
          </a:xfrm>
          <a:prstGeom prst="rect">
            <a:avLst/>
          </a:prstGeom>
          <a:noFill/>
          <a:ln w="9525">
            <a:noFill/>
            <a:miter lim="800000"/>
            <a:headEnd/>
            <a:tailEnd/>
          </a:ln>
        </p:spPr>
      </p:pic>
      <p:sp>
        <p:nvSpPr>
          <p:cNvPr id="7175" name="Rectangle 13"/>
          <p:cNvSpPr>
            <a:spLocks noChangeArrowheads="1"/>
          </p:cNvSpPr>
          <p:nvPr/>
        </p:nvSpPr>
        <p:spPr bwMode="auto">
          <a:xfrm>
            <a:off x="1062038" y="6019800"/>
            <a:ext cx="1704975" cy="274638"/>
          </a:xfrm>
          <a:prstGeom prst="rect">
            <a:avLst/>
          </a:prstGeom>
          <a:noFill/>
          <a:ln w="9525">
            <a:noFill/>
            <a:miter lim="800000"/>
            <a:headEnd/>
            <a:tailEnd/>
          </a:ln>
        </p:spPr>
        <p:txBody>
          <a:bodyPr wrap="none">
            <a:spAutoFit/>
          </a:bodyPr>
          <a:lstStyle/>
          <a:p>
            <a:r>
              <a:rPr lang="en-US" sz="1200"/>
              <a:t>www.mig-welding.co.uk</a:t>
            </a:r>
          </a:p>
        </p:txBody>
      </p:sp>
      <p:sp>
        <p:nvSpPr>
          <p:cNvPr id="7176" name="Rectangle 14"/>
          <p:cNvSpPr>
            <a:spLocks noChangeArrowheads="1"/>
          </p:cNvSpPr>
          <p:nvPr/>
        </p:nvSpPr>
        <p:spPr bwMode="auto">
          <a:xfrm>
            <a:off x="0" y="685800"/>
            <a:ext cx="8763000" cy="400110"/>
          </a:xfrm>
          <a:prstGeom prst="rect">
            <a:avLst/>
          </a:prstGeom>
          <a:noFill/>
          <a:ln w="9525">
            <a:noFill/>
            <a:miter lim="800000"/>
            <a:headEnd/>
            <a:tailEnd/>
          </a:ln>
        </p:spPr>
        <p:txBody>
          <a:bodyPr>
            <a:spAutoFit/>
          </a:bodyPr>
          <a:lstStyle/>
          <a:p>
            <a:pPr>
              <a:spcBef>
                <a:spcPct val="50000"/>
              </a:spcBef>
            </a:pPr>
            <a:r>
              <a:rPr lang="en-US" b="1" dirty="0"/>
              <a:t>Gas Metal Arc Welding (GMAW): “</a:t>
            </a:r>
            <a:r>
              <a:rPr lang="en-US" b="1" i="1" dirty="0"/>
              <a:t>MIG</a:t>
            </a:r>
            <a:r>
              <a:rPr lang="en-US" b="1" dirty="0"/>
              <a:t>” (Metal-Inert-Gas)</a:t>
            </a:r>
            <a:endParaRPr lang="en-US" sz="2000" b="1" dirty="0"/>
          </a:p>
        </p:txBody>
      </p:sp>
      <p:sp>
        <p:nvSpPr>
          <p:cNvPr id="7177" name="Rectangle 15"/>
          <p:cNvSpPr>
            <a:spLocks noChangeArrowheads="1"/>
          </p:cNvSpPr>
          <p:nvPr/>
        </p:nvSpPr>
        <p:spPr bwMode="auto">
          <a:xfrm>
            <a:off x="909638" y="1295400"/>
            <a:ext cx="3662362" cy="336550"/>
          </a:xfrm>
          <a:prstGeom prst="rect">
            <a:avLst/>
          </a:prstGeom>
          <a:noFill/>
          <a:ln w="9525">
            <a:noFill/>
            <a:miter lim="800000"/>
            <a:headEnd/>
            <a:tailEnd/>
          </a:ln>
        </p:spPr>
        <p:txBody>
          <a:bodyPr wrap="none">
            <a:spAutoFit/>
          </a:bodyPr>
          <a:lstStyle/>
          <a:p>
            <a:r>
              <a:rPr lang="en-US" sz="1600"/>
              <a:t>A fair/typical quality MIG weld (still hot!)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14"/>
          <p:cNvSpPr>
            <a:spLocks noChangeArrowheads="1"/>
          </p:cNvSpPr>
          <p:nvPr/>
        </p:nvSpPr>
        <p:spPr bwMode="auto">
          <a:xfrm>
            <a:off x="0" y="1066800"/>
            <a:ext cx="8763000" cy="461665"/>
          </a:xfrm>
          <a:prstGeom prst="rect">
            <a:avLst/>
          </a:prstGeom>
          <a:noFill/>
          <a:ln w="9525">
            <a:noFill/>
            <a:miter lim="800000"/>
            <a:headEnd/>
            <a:tailEnd/>
          </a:ln>
        </p:spPr>
        <p:txBody>
          <a:bodyPr wrap="square">
            <a:spAutoFit/>
          </a:bodyPr>
          <a:lstStyle/>
          <a:p>
            <a:pPr>
              <a:spcBef>
                <a:spcPct val="50000"/>
              </a:spcBef>
            </a:pPr>
            <a:r>
              <a:rPr lang="en-US" sz="2400" b="1" dirty="0"/>
              <a:t>Gas Metal Arc Welding (GMAW): “</a:t>
            </a:r>
            <a:r>
              <a:rPr lang="en-US" sz="2400" b="1" i="1" dirty="0"/>
              <a:t>MIG</a:t>
            </a:r>
            <a:r>
              <a:rPr lang="en-US" sz="2400" b="1" dirty="0"/>
              <a:t>” (Metal-Inert-Gas)</a:t>
            </a:r>
            <a:endParaRPr lang="en-US" sz="2800" b="1" dirty="0"/>
          </a:p>
        </p:txBody>
      </p:sp>
      <p:sp>
        <p:nvSpPr>
          <p:cNvPr id="10" name="Rectangle 9"/>
          <p:cNvSpPr/>
          <p:nvPr/>
        </p:nvSpPr>
        <p:spPr>
          <a:xfrm>
            <a:off x="457200" y="1676400"/>
            <a:ext cx="7696200" cy="3785652"/>
          </a:xfrm>
          <a:prstGeom prst="rect">
            <a:avLst/>
          </a:prstGeom>
        </p:spPr>
        <p:txBody>
          <a:bodyPr wrap="square">
            <a:spAutoFit/>
          </a:bodyPr>
          <a:lstStyle/>
          <a:p>
            <a:r>
              <a:rPr lang="en-US" sz="2000" u="sng" dirty="0" smtClean="0">
                <a:solidFill>
                  <a:srgbClr val="FF0000"/>
                </a:solidFill>
              </a:rPr>
              <a:t>Advantages of Metal Inert Gas Welding (MIG, GMAW):</a:t>
            </a:r>
            <a:r>
              <a:rPr lang="en-US" sz="2000" dirty="0" smtClean="0">
                <a:solidFill>
                  <a:srgbClr val="FF0000"/>
                </a:solidFill>
              </a:rPr>
              <a:t> </a:t>
            </a:r>
            <a:r>
              <a:rPr lang="en-US" sz="2000" dirty="0" smtClean="0"/>
              <a:t/>
            </a:r>
            <a:br>
              <a:rPr lang="en-US" sz="2000" dirty="0" smtClean="0"/>
            </a:br>
            <a:endParaRPr lang="en-US" sz="2000" dirty="0" smtClean="0"/>
          </a:p>
          <a:p>
            <a:pPr>
              <a:buFont typeface="Arial" pitchFamily="34" charset="0"/>
              <a:buChar char="•"/>
            </a:pPr>
            <a:r>
              <a:rPr lang="en-US" sz="2000" dirty="0" smtClean="0"/>
              <a:t>Continuous weld may be produced (no interruptions);</a:t>
            </a:r>
          </a:p>
          <a:p>
            <a:pPr>
              <a:buFont typeface="Arial" pitchFamily="34" charset="0"/>
              <a:buChar char="•"/>
            </a:pPr>
            <a:r>
              <a:rPr lang="en-US" sz="2000" dirty="0" smtClean="0"/>
              <a:t>High level of operators skill is not required;</a:t>
            </a:r>
          </a:p>
          <a:p>
            <a:pPr>
              <a:buFont typeface="Arial" pitchFamily="34" charset="0"/>
              <a:buChar char="•"/>
            </a:pPr>
            <a:r>
              <a:rPr lang="en-US" sz="2000" dirty="0" smtClean="0"/>
              <a:t>Slag removal is not required (no slag);</a:t>
            </a:r>
            <a:br>
              <a:rPr lang="en-US" sz="2000" dirty="0" smtClean="0"/>
            </a:br>
            <a:endParaRPr lang="en-US" sz="2000" dirty="0" smtClean="0"/>
          </a:p>
          <a:p>
            <a:r>
              <a:rPr lang="en-US" sz="2000" dirty="0" smtClean="0"/>
              <a:t/>
            </a:r>
            <a:br>
              <a:rPr lang="en-US" sz="2000" dirty="0" smtClean="0"/>
            </a:br>
            <a:r>
              <a:rPr lang="en-US" sz="2000" u="sng" dirty="0" smtClean="0">
                <a:solidFill>
                  <a:srgbClr val="FF0000"/>
                </a:solidFill>
              </a:rPr>
              <a:t>Disadvantages of Metal Inert Gas Welding (MIG, GMAW</a:t>
            </a:r>
            <a:r>
              <a:rPr lang="en-US" sz="2000" dirty="0" smtClean="0">
                <a:solidFill>
                  <a:srgbClr val="FF0000"/>
                </a:solidFill>
              </a:rPr>
              <a:t>):</a:t>
            </a:r>
            <a:r>
              <a:rPr lang="en-US" sz="2000" dirty="0" smtClean="0"/>
              <a:t> </a:t>
            </a:r>
            <a:br>
              <a:rPr lang="en-US" sz="2000" dirty="0" smtClean="0"/>
            </a:br>
            <a:endParaRPr lang="en-US" sz="2000" dirty="0" smtClean="0"/>
          </a:p>
          <a:p>
            <a:pPr>
              <a:buFont typeface="Arial" pitchFamily="34" charset="0"/>
              <a:buChar char="•"/>
            </a:pPr>
            <a:r>
              <a:rPr lang="en-US" sz="2000" dirty="0" smtClean="0"/>
              <a:t>Expensive and non-portable equipment is required;</a:t>
            </a:r>
          </a:p>
          <a:p>
            <a:pPr>
              <a:buFont typeface="Arial" pitchFamily="34" charset="0"/>
              <a:buChar char="•"/>
            </a:pPr>
            <a:r>
              <a:rPr lang="en-US" sz="2000" dirty="0" smtClean="0"/>
              <a:t>Outdoor application are limited because of effect of wind,  </a:t>
            </a:r>
          </a:p>
          <a:p>
            <a:r>
              <a:rPr lang="en-US" sz="2000" dirty="0" smtClean="0"/>
              <a:t>  dispersing the shielding gas.</a:t>
            </a:r>
            <a:endParaRPr lang="en-US"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3" descr="CF12_09.jpg                                                    00051816&#10;HARD Drive                     ABA78158:"/>
          <p:cNvPicPr>
            <a:picLocks noChangeAspect="1" noChangeArrowheads="1"/>
          </p:cNvPicPr>
          <p:nvPr/>
        </p:nvPicPr>
        <p:blipFill>
          <a:blip r:embed="rId3"/>
          <a:srcRect/>
          <a:stretch>
            <a:fillRect/>
          </a:stretch>
        </p:blipFill>
        <p:spPr bwMode="auto">
          <a:xfrm>
            <a:off x="0" y="3371850"/>
            <a:ext cx="8870950" cy="3486150"/>
          </a:xfrm>
          <a:prstGeom prst="rect">
            <a:avLst/>
          </a:prstGeom>
          <a:noFill/>
          <a:ln w="9525">
            <a:noFill/>
            <a:miter lim="800000"/>
            <a:headEnd/>
            <a:tailEnd/>
          </a:ln>
        </p:spPr>
      </p:pic>
      <p:sp>
        <p:nvSpPr>
          <p:cNvPr id="8195" name="Rectangle 14"/>
          <p:cNvSpPr>
            <a:spLocks noChangeArrowheads="1"/>
          </p:cNvSpPr>
          <p:nvPr/>
        </p:nvSpPr>
        <p:spPr bwMode="auto">
          <a:xfrm>
            <a:off x="7848600" y="6324600"/>
            <a:ext cx="855663" cy="274638"/>
          </a:xfrm>
          <a:prstGeom prst="rect">
            <a:avLst/>
          </a:prstGeom>
          <a:noFill/>
          <a:ln w="9525">
            <a:noFill/>
            <a:miter lim="800000"/>
            <a:headEnd/>
            <a:tailEnd/>
          </a:ln>
        </p:spPr>
        <p:txBody>
          <a:bodyPr wrap="none">
            <a:spAutoFit/>
          </a:bodyPr>
          <a:lstStyle/>
          <a:p>
            <a:r>
              <a:rPr lang="en-US" sz="1200"/>
              <a:t>Kalpakjian</a:t>
            </a:r>
          </a:p>
        </p:txBody>
      </p:sp>
      <p:sp>
        <p:nvSpPr>
          <p:cNvPr id="8196" name="Rectangle 15"/>
          <p:cNvSpPr>
            <a:spLocks noChangeArrowheads="1"/>
          </p:cNvSpPr>
          <p:nvPr/>
        </p:nvSpPr>
        <p:spPr bwMode="auto">
          <a:xfrm>
            <a:off x="381000" y="457200"/>
            <a:ext cx="8763000" cy="2954655"/>
          </a:xfrm>
          <a:prstGeom prst="rect">
            <a:avLst/>
          </a:prstGeom>
          <a:noFill/>
          <a:ln w="9525">
            <a:noFill/>
            <a:miter lim="800000"/>
            <a:headEnd/>
            <a:tailEnd/>
          </a:ln>
        </p:spPr>
        <p:txBody>
          <a:bodyPr>
            <a:spAutoFit/>
          </a:bodyPr>
          <a:lstStyle/>
          <a:p>
            <a:pPr>
              <a:spcBef>
                <a:spcPct val="50000"/>
              </a:spcBef>
            </a:pPr>
            <a:r>
              <a:rPr lang="en-US" sz="2400" b="1" dirty="0"/>
              <a:t>Gas Tungsten Arc Welding (GTAW): “</a:t>
            </a:r>
            <a:r>
              <a:rPr lang="en-US" sz="2400" b="1" i="1" dirty="0"/>
              <a:t>TIG</a:t>
            </a:r>
            <a:r>
              <a:rPr lang="en-US" sz="2400" b="1" dirty="0"/>
              <a:t>” (Tungsten-Inert-Gas)</a:t>
            </a:r>
          </a:p>
          <a:p>
            <a:pPr>
              <a:spcBef>
                <a:spcPct val="50000"/>
              </a:spcBef>
              <a:buFontTx/>
              <a:buChar char="•"/>
            </a:pPr>
            <a:r>
              <a:rPr lang="en-US" sz="2000" dirty="0"/>
              <a:t> </a:t>
            </a:r>
            <a:r>
              <a:rPr lang="en-US" dirty="0"/>
              <a:t>The electrode is tungsten (not consumed)</a:t>
            </a:r>
          </a:p>
          <a:p>
            <a:pPr>
              <a:spcBef>
                <a:spcPct val="50000"/>
              </a:spcBef>
              <a:buFontTx/>
              <a:buChar char="•"/>
            </a:pPr>
            <a:r>
              <a:rPr lang="en-US" dirty="0"/>
              <a:t> The filler rod is separate and fed manually</a:t>
            </a:r>
          </a:p>
          <a:p>
            <a:pPr>
              <a:spcBef>
                <a:spcPct val="50000"/>
              </a:spcBef>
              <a:buFontTx/>
              <a:buChar char="•"/>
            </a:pPr>
            <a:r>
              <a:rPr lang="en-US" dirty="0"/>
              <a:t> High skill level required to achieve good weld</a:t>
            </a:r>
          </a:p>
          <a:p>
            <a:pPr>
              <a:spcBef>
                <a:spcPct val="50000"/>
              </a:spcBef>
              <a:buFontTx/>
              <a:buChar char="•"/>
            </a:pPr>
            <a:r>
              <a:rPr lang="en-US" dirty="0"/>
              <a:t> Difficult to automate</a:t>
            </a:r>
          </a:p>
          <a:p>
            <a:pPr>
              <a:spcBef>
                <a:spcPct val="50000"/>
              </a:spcBef>
              <a:buFontTx/>
              <a:buChar char="•"/>
            </a:pPr>
            <a:r>
              <a:rPr lang="en-US" dirty="0"/>
              <a:t> Low heat input and small weld bead: distortion and grain growth are minimized</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4"/>
          <p:cNvSpPr>
            <a:spLocks noChangeArrowheads="1"/>
          </p:cNvSpPr>
          <p:nvPr/>
        </p:nvSpPr>
        <p:spPr bwMode="auto">
          <a:xfrm>
            <a:off x="7848600" y="6324600"/>
            <a:ext cx="855663" cy="274638"/>
          </a:xfrm>
          <a:prstGeom prst="rect">
            <a:avLst/>
          </a:prstGeom>
          <a:noFill/>
          <a:ln w="9525">
            <a:noFill/>
            <a:miter lim="800000"/>
            <a:headEnd/>
            <a:tailEnd/>
          </a:ln>
        </p:spPr>
        <p:txBody>
          <a:bodyPr wrap="none">
            <a:spAutoFit/>
          </a:bodyPr>
          <a:lstStyle/>
          <a:p>
            <a:r>
              <a:rPr lang="en-US" sz="1200"/>
              <a:t>Kalpakjian</a:t>
            </a:r>
          </a:p>
        </p:txBody>
      </p:sp>
      <p:sp>
        <p:nvSpPr>
          <p:cNvPr id="8196" name="Rectangle 15"/>
          <p:cNvSpPr>
            <a:spLocks noChangeArrowheads="1"/>
          </p:cNvSpPr>
          <p:nvPr/>
        </p:nvSpPr>
        <p:spPr bwMode="auto">
          <a:xfrm>
            <a:off x="381000" y="914400"/>
            <a:ext cx="8763000" cy="1292662"/>
          </a:xfrm>
          <a:prstGeom prst="rect">
            <a:avLst/>
          </a:prstGeom>
          <a:noFill/>
          <a:ln w="9525">
            <a:noFill/>
            <a:miter lim="800000"/>
            <a:headEnd/>
            <a:tailEnd/>
          </a:ln>
        </p:spPr>
        <p:txBody>
          <a:bodyPr>
            <a:spAutoFit/>
          </a:bodyPr>
          <a:lstStyle/>
          <a:p>
            <a:pPr>
              <a:spcBef>
                <a:spcPct val="50000"/>
              </a:spcBef>
            </a:pPr>
            <a:r>
              <a:rPr lang="en-US" sz="2400" b="1" dirty="0">
                <a:solidFill>
                  <a:srgbClr val="0070C0"/>
                </a:solidFill>
              </a:rPr>
              <a:t>Gas Tungsten Arc Welding (GTAW): “</a:t>
            </a:r>
            <a:r>
              <a:rPr lang="en-US" sz="2400" b="1" i="1" dirty="0">
                <a:solidFill>
                  <a:srgbClr val="0070C0"/>
                </a:solidFill>
              </a:rPr>
              <a:t>TIG</a:t>
            </a:r>
            <a:r>
              <a:rPr lang="en-US" sz="2400" b="1" dirty="0">
                <a:solidFill>
                  <a:srgbClr val="0070C0"/>
                </a:solidFill>
              </a:rPr>
              <a:t>” (Tungsten-Inert-Gas)</a:t>
            </a:r>
          </a:p>
          <a:p>
            <a:pPr>
              <a:spcBef>
                <a:spcPct val="50000"/>
              </a:spcBef>
            </a:pPr>
            <a:endParaRPr lang="en-US" dirty="0"/>
          </a:p>
        </p:txBody>
      </p:sp>
      <p:pic>
        <p:nvPicPr>
          <p:cNvPr id="5" name="Picture 4" descr="TIG.jpg"/>
          <p:cNvPicPr>
            <a:picLocks noChangeAspect="1"/>
          </p:cNvPicPr>
          <p:nvPr/>
        </p:nvPicPr>
        <p:blipFill>
          <a:blip r:embed="rId3"/>
          <a:stretch>
            <a:fillRect/>
          </a:stretch>
        </p:blipFill>
        <p:spPr>
          <a:xfrm>
            <a:off x="1066800" y="1764182"/>
            <a:ext cx="6629400" cy="482977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3"/>
          <a:srcRect/>
          <a:stretch>
            <a:fillRect/>
          </a:stretch>
        </p:blipFill>
        <p:spPr bwMode="auto">
          <a:xfrm>
            <a:off x="457200" y="4619625"/>
            <a:ext cx="7620000" cy="2238375"/>
          </a:xfrm>
          <a:prstGeom prst="rect">
            <a:avLst/>
          </a:prstGeom>
          <a:noFill/>
          <a:ln w="9525">
            <a:noFill/>
            <a:miter lim="800000"/>
            <a:headEnd/>
            <a:tailEnd/>
          </a:ln>
        </p:spPr>
      </p:pic>
      <p:sp>
        <p:nvSpPr>
          <p:cNvPr id="9219" name="Rectangle 5"/>
          <p:cNvSpPr>
            <a:spLocks noChangeArrowheads="1"/>
          </p:cNvSpPr>
          <p:nvPr/>
        </p:nvSpPr>
        <p:spPr bwMode="auto">
          <a:xfrm>
            <a:off x="6400800" y="6453188"/>
            <a:ext cx="1250950" cy="274637"/>
          </a:xfrm>
          <a:prstGeom prst="rect">
            <a:avLst/>
          </a:prstGeom>
          <a:noFill/>
          <a:ln w="9525">
            <a:noFill/>
            <a:miter lim="800000"/>
            <a:headEnd/>
            <a:tailEnd/>
          </a:ln>
        </p:spPr>
        <p:txBody>
          <a:bodyPr wrap="none">
            <a:spAutoFit/>
          </a:bodyPr>
          <a:lstStyle/>
          <a:p>
            <a:r>
              <a:rPr lang="en-US" sz="1200"/>
              <a:t>www.kosman.net</a:t>
            </a:r>
          </a:p>
        </p:txBody>
      </p:sp>
      <p:pic>
        <p:nvPicPr>
          <p:cNvPr id="9220" name="Picture 6"/>
          <p:cNvPicPr>
            <a:picLocks noChangeAspect="1" noChangeArrowheads="1"/>
          </p:cNvPicPr>
          <p:nvPr/>
        </p:nvPicPr>
        <p:blipFill>
          <a:blip r:embed="rId4"/>
          <a:srcRect l="667" t="4001" r="3334" b="2000"/>
          <a:stretch>
            <a:fillRect/>
          </a:stretch>
        </p:blipFill>
        <p:spPr bwMode="auto">
          <a:xfrm>
            <a:off x="4343400" y="1600200"/>
            <a:ext cx="4419600" cy="2884488"/>
          </a:xfrm>
          <a:prstGeom prst="rect">
            <a:avLst/>
          </a:prstGeom>
          <a:noFill/>
          <a:ln w="9525">
            <a:noFill/>
            <a:miter lim="800000"/>
            <a:headEnd/>
            <a:tailEnd/>
          </a:ln>
        </p:spPr>
      </p:pic>
      <p:sp>
        <p:nvSpPr>
          <p:cNvPr id="9221" name="Rectangle 7"/>
          <p:cNvSpPr>
            <a:spLocks noChangeArrowheads="1"/>
          </p:cNvSpPr>
          <p:nvPr/>
        </p:nvSpPr>
        <p:spPr bwMode="auto">
          <a:xfrm>
            <a:off x="7010400" y="3733800"/>
            <a:ext cx="1779588" cy="274638"/>
          </a:xfrm>
          <a:prstGeom prst="rect">
            <a:avLst/>
          </a:prstGeom>
          <a:noFill/>
          <a:ln w="9525">
            <a:noFill/>
            <a:miter lim="800000"/>
            <a:headEnd/>
            <a:tailEnd/>
          </a:ln>
        </p:spPr>
        <p:txBody>
          <a:bodyPr wrap="none">
            <a:spAutoFit/>
          </a:bodyPr>
          <a:lstStyle/>
          <a:p>
            <a:r>
              <a:rPr lang="en-US" sz="1200"/>
              <a:t>www.steelmancycles.com</a:t>
            </a:r>
          </a:p>
        </p:txBody>
      </p:sp>
      <p:sp>
        <p:nvSpPr>
          <p:cNvPr id="9222" name="Rectangle 8"/>
          <p:cNvSpPr>
            <a:spLocks noChangeArrowheads="1"/>
          </p:cNvSpPr>
          <p:nvPr/>
        </p:nvSpPr>
        <p:spPr bwMode="auto">
          <a:xfrm>
            <a:off x="0" y="1066800"/>
            <a:ext cx="8763000" cy="3139321"/>
          </a:xfrm>
          <a:prstGeom prst="rect">
            <a:avLst/>
          </a:prstGeom>
          <a:noFill/>
          <a:ln w="9525">
            <a:noFill/>
            <a:miter lim="800000"/>
            <a:headEnd/>
            <a:tailEnd/>
          </a:ln>
        </p:spPr>
        <p:txBody>
          <a:bodyPr>
            <a:spAutoFit/>
          </a:bodyPr>
          <a:lstStyle/>
          <a:p>
            <a:pPr>
              <a:spcBef>
                <a:spcPct val="50000"/>
              </a:spcBef>
            </a:pPr>
            <a:r>
              <a:rPr lang="en-US" sz="2400" b="1" dirty="0"/>
              <a:t>Gas Tungsten Arc Welding (GTAW): “</a:t>
            </a:r>
            <a:r>
              <a:rPr lang="en-US" sz="2400" b="1" i="1" dirty="0"/>
              <a:t>TIG</a:t>
            </a:r>
            <a:r>
              <a:rPr lang="en-US" sz="2400" b="1" dirty="0"/>
              <a:t>” (Tungsten-Inert-Gas)</a:t>
            </a:r>
          </a:p>
          <a:p>
            <a:pPr>
              <a:spcBef>
                <a:spcPct val="50000"/>
              </a:spcBef>
              <a:buFontTx/>
              <a:buChar char="•"/>
            </a:pPr>
            <a:r>
              <a:rPr lang="en-US" sz="2000" dirty="0"/>
              <a:t> Typical good quality TIG </a:t>
            </a:r>
            <a:r>
              <a:rPr lang="en-US" sz="2000" dirty="0" smtClean="0"/>
              <a:t>welds</a:t>
            </a:r>
          </a:p>
          <a:p>
            <a:pPr>
              <a:spcBef>
                <a:spcPct val="50000"/>
              </a:spcBef>
              <a:buFontTx/>
              <a:buChar char="•"/>
            </a:pPr>
            <a:r>
              <a:rPr lang="en-US" sz="2000" b="1" dirty="0" smtClean="0"/>
              <a:t>DCSP</a:t>
            </a:r>
            <a:r>
              <a:rPr lang="en-US" sz="2000" dirty="0" smtClean="0"/>
              <a:t>-mild steel, stainless steel</a:t>
            </a:r>
          </a:p>
          <a:p>
            <a:pPr>
              <a:spcBef>
                <a:spcPct val="50000"/>
              </a:spcBef>
            </a:pPr>
            <a:r>
              <a:rPr lang="en-US" sz="2000" dirty="0" smtClean="0"/>
              <a:t>Copper &amp; Titanium</a:t>
            </a:r>
          </a:p>
          <a:p>
            <a:pPr>
              <a:spcBef>
                <a:spcPct val="50000"/>
              </a:spcBef>
              <a:buFont typeface="Arial" pitchFamily="34" charset="0"/>
              <a:buChar char="•"/>
            </a:pPr>
            <a:r>
              <a:rPr lang="en-US" sz="2000" b="1" dirty="0" smtClean="0"/>
              <a:t>DCRP</a:t>
            </a:r>
            <a:r>
              <a:rPr lang="en-US" sz="2000" dirty="0" smtClean="0"/>
              <a:t>- </a:t>
            </a:r>
            <a:r>
              <a:rPr lang="en-US" sz="2000" dirty="0" err="1" smtClean="0"/>
              <a:t>Aluminium</a:t>
            </a:r>
            <a:r>
              <a:rPr lang="en-US" sz="2000" dirty="0" smtClean="0"/>
              <a:t> &amp; </a:t>
            </a:r>
            <a:r>
              <a:rPr lang="en-US" sz="2000" dirty="0" err="1" smtClean="0"/>
              <a:t>Oxidised</a:t>
            </a:r>
            <a:r>
              <a:rPr lang="en-US" sz="2000" dirty="0" smtClean="0"/>
              <a:t> </a:t>
            </a:r>
          </a:p>
          <a:p>
            <a:pPr>
              <a:spcBef>
                <a:spcPct val="50000"/>
              </a:spcBef>
            </a:pPr>
            <a:r>
              <a:rPr lang="en-US" sz="2000" dirty="0" err="1" smtClean="0"/>
              <a:t>aluminium</a:t>
            </a:r>
            <a:r>
              <a:rPr lang="en-US" sz="2000" dirty="0" smtClean="0"/>
              <a:t> casting</a:t>
            </a:r>
            <a:endParaRPr lang="en-US"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8"/>
          <p:cNvSpPr>
            <a:spLocks noChangeArrowheads="1"/>
          </p:cNvSpPr>
          <p:nvPr/>
        </p:nvSpPr>
        <p:spPr bwMode="auto">
          <a:xfrm>
            <a:off x="0" y="1066800"/>
            <a:ext cx="9144000" cy="861774"/>
          </a:xfrm>
          <a:prstGeom prst="rect">
            <a:avLst/>
          </a:prstGeom>
          <a:noFill/>
          <a:ln w="9525">
            <a:noFill/>
            <a:miter lim="800000"/>
            <a:headEnd/>
            <a:tailEnd/>
          </a:ln>
        </p:spPr>
        <p:txBody>
          <a:bodyPr wrap="square">
            <a:spAutoFit/>
          </a:bodyPr>
          <a:lstStyle/>
          <a:p>
            <a:pPr>
              <a:spcBef>
                <a:spcPct val="50000"/>
              </a:spcBef>
            </a:pPr>
            <a:r>
              <a:rPr lang="en-US" sz="2000" b="1" dirty="0">
                <a:solidFill>
                  <a:srgbClr val="0070C0"/>
                </a:solidFill>
              </a:rPr>
              <a:t>Gas Tungsten Arc Welding (GTAW): “</a:t>
            </a:r>
            <a:r>
              <a:rPr lang="en-US" sz="2000" b="1" i="1" dirty="0">
                <a:solidFill>
                  <a:srgbClr val="0070C0"/>
                </a:solidFill>
              </a:rPr>
              <a:t>TIG</a:t>
            </a:r>
            <a:r>
              <a:rPr lang="en-US" sz="2000" b="1" dirty="0">
                <a:solidFill>
                  <a:srgbClr val="0070C0"/>
                </a:solidFill>
              </a:rPr>
              <a:t>” (Tungsten-Inert-Gas)</a:t>
            </a:r>
          </a:p>
          <a:p>
            <a:pPr>
              <a:spcBef>
                <a:spcPct val="50000"/>
              </a:spcBef>
            </a:pPr>
            <a:endParaRPr lang="en-US" sz="2000" dirty="0"/>
          </a:p>
        </p:txBody>
      </p:sp>
      <p:sp>
        <p:nvSpPr>
          <p:cNvPr id="7" name="Rectangle 6"/>
          <p:cNvSpPr/>
          <p:nvPr/>
        </p:nvSpPr>
        <p:spPr>
          <a:xfrm>
            <a:off x="381000" y="1752600"/>
            <a:ext cx="7924800" cy="4401205"/>
          </a:xfrm>
          <a:prstGeom prst="rect">
            <a:avLst/>
          </a:prstGeom>
        </p:spPr>
        <p:txBody>
          <a:bodyPr wrap="square">
            <a:spAutoFit/>
          </a:bodyPr>
          <a:lstStyle/>
          <a:p>
            <a:r>
              <a:rPr lang="en-US" sz="2000" b="1" u="sng" dirty="0" smtClean="0">
                <a:solidFill>
                  <a:srgbClr val="FF0000"/>
                </a:solidFill>
              </a:rPr>
              <a:t>ADVANTAGES:- </a:t>
            </a:r>
            <a:r>
              <a:rPr lang="en-US" sz="2000" dirty="0" smtClean="0"/>
              <a:t/>
            </a:r>
            <a:br>
              <a:rPr lang="en-US" sz="2000" dirty="0" smtClean="0"/>
            </a:br>
            <a:endParaRPr lang="en-US" sz="2000" dirty="0" smtClean="0"/>
          </a:p>
          <a:p>
            <a:pPr>
              <a:buFont typeface="Arial" pitchFamily="34" charset="0"/>
              <a:buChar char="•"/>
            </a:pPr>
            <a:r>
              <a:rPr lang="en-US" sz="2000" dirty="0" smtClean="0"/>
              <a:t> Weld composition is close to that of the parent metal;</a:t>
            </a:r>
          </a:p>
          <a:p>
            <a:pPr>
              <a:buFont typeface="Arial" pitchFamily="34" charset="0"/>
              <a:buChar char="•"/>
            </a:pPr>
            <a:r>
              <a:rPr lang="en-US" sz="2000" dirty="0" smtClean="0"/>
              <a:t> High quality weld structure</a:t>
            </a:r>
          </a:p>
          <a:p>
            <a:pPr>
              <a:buFont typeface="Arial" pitchFamily="34" charset="0"/>
              <a:buChar char="•"/>
            </a:pPr>
            <a:r>
              <a:rPr lang="en-US" sz="2000" dirty="0" smtClean="0"/>
              <a:t> Slag removal is not required (no slag);</a:t>
            </a:r>
          </a:p>
          <a:p>
            <a:pPr>
              <a:buFont typeface="Arial" pitchFamily="34" charset="0"/>
              <a:buChar char="•"/>
            </a:pPr>
            <a:r>
              <a:rPr lang="en-US" sz="2000" dirty="0" smtClean="0"/>
              <a:t> Thermal distortions of work pieces are minimal due to  </a:t>
            </a:r>
          </a:p>
          <a:p>
            <a:r>
              <a:rPr lang="en-US" sz="2000" dirty="0" smtClean="0"/>
              <a:t>  concentration of heat in small zone.</a:t>
            </a:r>
            <a:br>
              <a:rPr lang="en-US" sz="2000" dirty="0" smtClean="0"/>
            </a:br>
            <a:endParaRPr lang="en-US" sz="2000" dirty="0" smtClean="0"/>
          </a:p>
          <a:p>
            <a:r>
              <a:rPr lang="en-US" sz="2000" dirty="0" smtClean="0"/>
              <a:t/>
            </a:r>
            <a:br>
              <a:rPr lang="en-US" sz="2000" dirty="0" smtClean="0"/>
            </a:br>
            <a:r>
              <a:rPr lang="en-US" sz="2000" b="1" u="sng" dirty="0" smtClean="0">
                <a:solidFill>
                  <a:srgbClr val="FF0000"/>
                </a:solidFill>
              </a:rPr>
              <a:t> DIS-ADVANTAGES:- </a:t>
            </a:r>
            <a:r>
              <a:rPr lang="en-US" sz="2000" dirty="0" smtClean="0"/>
              <a:t/>
            </a:r>
            <a:br>
              <a:rPr lang="en-US" sz="2000" dirty="0" smtClean="0"/>
            </a:br>
            <a:endParaRPr lang="en-US" sz="2000" dirty="0" smtClean="0"/>
          </a:p>
          <a:p>
            <a:pPr>
              <a:buFont typeface="Arial" pitchFamily="34" charset="0"/>
              <a:buChar char="•"/>
            </a:pPr>
            <a:r>
              <a:rPr lang="en-US" sz="2000" dirty="0" smtClean="0"/>
              <a:t> Low welding rate;</a:t>
            </a:r>
          </a:p>
          <a:p>
            <a:pPr>
              <a:buFont typeface="Arial" pitchFamily="34" charset="0"/>
              <a:buChar char="•"/>
            </a:pPr>
            <a:r>
              <a:rPr lang="en-US" sz="2000" dirty="0" smtClean="0"/>
              <a:t> Relatively expensive;</a:t>
            </a:r>
          </a:p>
          <a:p>
            <a:pPr>
              <a:buFont typeface="Arial" pitchFamily="34" charset="0"/>
              <a:buChar char="•"/>
            </a:pPr>
            <a:r>
              <a:rPr lang="en-US" sz="2000" dirty="0" smtClean="0"/>
              <a:t> </a:t>
            </a:r>
            <a:r>
              <a:rPr lang="en-US" sz="2000" dirty="0" err="1" smtClean="0"/>
              <a:t>Requres</a:t>
            </a:r>
            <a:r>
              <a:rPr lang="en-US" sz="2000" dirty="0" smtClean="0"/>
              <a:t> high level of operators skill.</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304800"/>
            <a:ext cx="8229600" cy="838200"/>
          </a:xfrm>
        </p:spPr>
        <p:txBody>
          <a:bodyPr/>
          <a:lstStyle/>
          <a:p>
            <a:r>
              <a:rPr lang="en-US" sz="3200" b="1" dirty="0"/>
              <a:t>       </a:t>
            </a:r>
            <a:r>
              <a:rPr lang="en-US" sz="3200" b="1" u="sng" dirty="0"/>
              <a:t>Classification of welding processes</a:t>
            </a:r>
            <a:r>
              <a:rPr lang="en-US" sz="3200" b="1" dirty="0"/>
              <a:t>:</a:t>
            </a:r>
          </a:p>
        </p:txBody>
      </p:sp>
      <p:sp>
        <p:nvSpPr>
          <p:cNvPr id="6147" name="Rectangle 3"/>
          <p:cNvSpPr>
            <a:spLocks noGrp="1" noChangeArrowheads="1"/>
          </p:cNvSpPr>
          <p:nvPr>
            <p:ph idx="1"/>
          </p:nvPr>
        </p:nvSpPr>
        <p:spPr>
          <a:xfrm>
            <a:off x="457200" y="1295400"/>
            <a:ext cx="3429000" cy="5715000"/>
          </a:xfrm>
        </p:spPr>
        <p:txBody>
          <a:bodyPr>
            <a:normAutofit lnSpcReduction="10000"/>
          </a:bodyPr>
          <a:lstStyle/>
          <a:p>
            <a:pPr marL="660400" indent="-660400">
              <a:lnSpc>
                <a:spcPct val="80000"/>
              </a:lnSpc>
              <a:buFontTx/>
              <a:buNone/>
            </a:pPr>
            <a:r>
              <a:rPr lang="en-US" sz="2000" dirty="0"/>
              <a:t>(</a:t>
            </a:r>
            <a:r>
              <a:rPr lang="en-US" sz="2000" dirty="0" err="1"/>
              <a:t>i</a:t>
            </a:r>
            <a:r>
              <a:rPr lang="en-US" sz="2000" b="1" dirty="0"/>
              <a:t>). Arc welding</a:t>
            </a:r>
            <a:r>
              <a:rPr lang="en-US" sz="2400" b="1" dirty="0"/>
              <a:t> </a:t>
            </a:r>
            <a:endParaRPr lang="en-US" sz="2400" dirty="0"/>
          </a:p>
          <a:p>
            <a:pPr marL="660400" indent="-660400">
              <a:lnSpc>
                <a:spcPct val="80000"/>
              </a:lnSpc>
            </a:pPr>
            <a:r>
              <a:rPr lang="en-US" sz="2000" dirty="0">
                <a:solidFill>
                  <a:srgbClr val="FF0000"/>
                </a:solidFill>
              </a:rPr>
              <a:t>Carbon arc</a:t>
            </a:r>
          </a:p>
          <a:p>
            <a:pPr marL="660400" indent="-660400">
              <a:lnSpc>
                <a:spcPct val="80000"/>
              </a:lnSpc>
            </a:pPr>
            <a:r>
              <a:rPr lang="en-US" sz="2000" dirty="0">
                <a:solidFill>
                  <a:srgbClr val="FF0000"/>
                </a:solidFill>
              </a:rPr>
              <a:t>Metal arc</a:t>
            </a:r>
          </a:p>
          <a:p>
            <a:pPr marL="660400" indent="-660400">
              <a:lnSpc>
                <a:spcPct val="80000"/>
              </a:lnSpc>
            </a:pPr>
            <a:r>
              <a:rPr lang="en-US" sz="2000" dirty="0">
                <a:solidFill>
                  <a:srgbClr val="FF0000"/>
                </a:solidFill>
              </a:rPr>
              <a:t>Metal inert gas</a:t>
            </a:r>
          </a:p>
          <a:p>
            <a:pPr marL="660400" indent="-660400">
              <a:lnSpc>
                <a:spcPct val="80000"/>
              </a:lnSpc>
            </a:pPr>
            <a:r>
              <a:rPr lang="en-US" sz="2000" dirty="0">
                <a:solidFill>
                  <a:srgbClr val="FF0000"/>
                </a:solidFill>
              </a:rPr>
              <a:t>Tungsten inert gas</a:t>
            </a:r>
          </a:p>
          <a:p>
            <a:pPr marL="660400" indent="-660400">
              <a:lnSpc>
                <a:spcPct val="80000"/>
              </a:lnSpc>
            </a:pPr>
            <a:r>
              <a:rPr lang="en-US" sz="2000" dirty="0"/>
              <a:t>Plasma arc</a:t>
            </a:r>
          </a:p>
          <a:p>
            <a:pPr marL="660400" indent="-660400">
              <a:lnSpc>
                <a:spcPct val="80000"/>
              </a:lnSpc>
            </a:pPr>
            <a:r>
              <a:rPr lang="en-US" sz="2000" dirty="0">
                <a:solidFill>
                  <a:srgbClr val="FF0000"/>
                </a:solidFill>
              </a:rPr>
              <a:t>Submerged arc</a:t>
            </a:r>
          </a:p>
          <a:p>
            <a:pPr marL="660400" indent="-660400">
              <a:lnSpc>
                <a:spcPct val="80000"/>
              </a:lnSpc>
            </a:pPr>
            <a:r>
              <a:rPr lang="en-US" sz="2000" dirty="0" smtClean="0"/>
              <a:t>Electro-slag</a:t>
            </a:r>
          </a:p>
          <a:p>
            <a:pPr marL="660400" indent="-660400">
              <a:lnSpc>
                <a:spcPct val="80000"/>
              </a:lnSpc>
            </a:pPr>
            <a:r>
              <a:rPr lang="en-US" sz="2000" dirty="0" smtClean="0">
                <a:solidFill>
                  <a:srgbClr val="FF0000"/>
                </a:solidFill>
              </a:rPr>
              <a:t>Atomic Hydrogen</a:t>
            </a:r>
            <a:endParaRPr lang="en-US" sz="2000" dirty="0">
              <a:solidFill>
                <a:srgbClr val="FF0000"/>
              </a:solidFill>
            </a:endParaRPr>
          </a:p>
          <a:p>
            <a:pPr marL="660400" indent="-660400">
              <a:lnSpc>
                <a:spcPct val="80000"/>
              </a:lnSpc>
              <a:buFontTx/>
              <a:buNone/>
            </a:pPr>
            <a:r>
              <a:rPr lang="en-US" sz="2000" dirty="0"/>
              <a:t>(ii). </a:t>
            </a:r>
            <a:r>
              <a:rPr lang="en-US" sz="2000" b="1" dirty="0"/>
              <a:t>Gas Welding</a:t>
            </a:r>
            <a:endParaRPr lang="en-US" sz="2000" dirty="0"/>
          </a:p>
          <a:p>
            <a:pPr marL="660400" indent="-660400">
              <a:lnSpc>
                <a:spcPct val="80000"/>
              </a:lnSpc>
            </a:pPr>
            <a:r>
              <a:rPr lang="en-US" sz="1800" dirty="0">
                <a:solidFill>
                  <a:srgbClr val="FF0000"/>
                </a:solidFill>
              </a:rPr>
              <a:t>Oxy-acetylene</a:t>
            </a:r>
          </a:p>
          <a:p>
            <a:pPr marL="660400" indent="-660400">
              <a:lnSpc>
                <a:spcPct val="80000"/>
              </a:lnSpc>
            </a:pPr>
            <a:r>
              <a:rPr lang="en-US" sz="1800" dirty="0"/>
              <a:t>Air-acetylene</a:t>
            </a:r>
          </a:p>
          <a:p>
            <a:pPr marL="660400" indent="-660400">
              <a:lnSpc>
                <a:spcPct val="80000"/>
              </a:lnSpc>
            </a:pPr>
            <a:r>
              <a:rPr lang="en-US" sz="1800" dirty="0"/>
              <a:t>Oxy-hydrogen</a:t>
            </a:r>
          </a:p>
          <a:p>
            <a:pPr marL="660400" indent="-660400">
              <a:lnSpc>
                <a:spcPct val="80000"/>
              </a:lnSpc>
              <a:buFontTx/>
              <a:buNone/>
            </a:pPr>
            <a:r>
              <a:rPr lang="en-US" sz="2000" dirty="0"/>
              <a:t>(iii). </a:t>
            </a:r>
            <a:r>
              <a:rPr lang="en-US" sz="2000" b="1" dirty="0">
                <a:solidFill>
                  <a:srgbClr val="FF0000"/>
                </a:solidFill>
              </a:rPr>
              <a:t>Resistance Welding</a:t>
            </a:r>
          </a:p>
          <a:p>
            <a:pPr marL="660400" indent="-660400">
              <a:lnSpc>
                <a:spcPct val="80000"/>
              </a:lnSpc>
            </a:pPr>
            <a:r>
              <a:rPr lang="en-US" sz="2000" dirty="0"/>
              <a:t>Butt</a:t>
            </a:r>
          </a:p>
          <a:p>
            <a:pPr marL="660400" indent="-660400">
              <a:lnSpc>
                <a:spcPct val="80000"/>
              </a:lnSpc>
            </a:pPr>
            <a:r>
              <a:rPr lang="en-US" sz="2000" dirty="0"/>
              <a:t>Spot</a:t>
            </a:r>
          </a:p>
          <a:p>
            <a:pPr marL="660400" indent="-660400">
              <a:lnSpc>
                <a:spcPct val="80000"/>
              </a:lnSpc>
            </a:pPr>
            <a:r>
              <a:rPr lang="en-US" sz="2000" dirty="0"/>
              <a:t>Seam</a:t>
            </a:r>
          </a:p>
          <a:p>
            <a:pPr marL="660400" indent="-660400">
              <a:lnSpc>
                <a:spcPct val="80000"/>
              </a:lnSpc>
            </a:pPr>
            <a:r>
              <a:rPr lang="en-US" sz="2000" dirty="0"/>
              <a:t>Projection</a:t>
            </a:r>
          </a:p>
          <a:p>
            <a:pPr marL="660400" indent="-660400">
              <a:lnSpc>
                <a:spcPct val="80000"/>
              </a:lnSpc>
            </a:pPr>
            <a:r>
              <a:rPr lang="en-US" sz="2000" dirty="0"/>
              <a:t>Percussion</a:t>
            </a:r>
          </a:p>
        </p:txBody>
      </p:sp>
      <p:sp>
        <p:nvSpPr>
          <p:cNvPr id="6148" name="Rectangle 4"/>
          <p:cNvSpPr>
            <a:spLocks noChangeArrowheads="1"/>
          </p:cNvSpPr>
          <p:nvPr/>
        </p:nvSpPr>
        <p:spPr bwMode="auto">
          <a:xfrm>
            <a:off x="4191000" y="1219200"/>
            <a:ext cx="4724400" cy="5262979"/>
          </a:xfrm>
          <a:prstGeom prst="rect">
            <a:avLst/>
          </a:prstGeom>
          <a:noFill/>
          <a:ln w="9525">
            <a:noFill/>
            <a:miter lim="800000"/>
            <a:headEnd/>
            <a:tailEnd/>
          </a:ln>
          <a:effectLst/>
        </p:spPr>
        <p:txBody>
          <a:bodyPr wrap="square">
            <a:spAutoFit/>
          </a:bodyPr>
          <a:lstStyle/>
          <a:p>
            <a:endParaRPr lang="en-US" sz="2000" b="1" dirty="0"/>
          </a:p>
          <a:p>
            <a:r>
              <a:rPr lang="en-US" b="1" dirty="0"/>
              <a:t>(iv)</a:t>
            </a:r>
            <a:r>
              <a:rPr lang="en-US" b="1" dirty="0" err="1"/>
              <a:t>Thermit</a:t>
            </a:r>
            <a:r>
              <a:rPr lang="en-US" b="1" dirty="0"/>
              <a:t> </a:t>
            </a:r>
            <a:r>
              <a:rPr lang="en-US" b="1" dirty="0" smtClean="0"/>
              <a:t>Welding</a:t>
            </a:r>
          </a:p>
          <a:p>
            <a:endParaRPr lang="en-US" b="1" dirty="0"/>
          </a:p>
          <a:p>
            <a:r>
              <a:rPr lang="en-US" b="1" dirty="0"/>
              <a:t>(v)Solid State Welding</a:t>
            </a:r>
            <a:endParaRPr lang="en-US" dirty="0"/>
          </a:p>
          <a:p>
            <a:pPr lvl="1"/>
            <a:r>
              <a:rPr lang="en-US" sz="2000" dirty="0"/>
              <a:t>	Friction</a:t>
            </a:r>
          </a:p>
          <a:p>
            <a:pPr lvl="1"/>
            <a:r>
              <a:rPr lang="en-US" sz="2000" dirty="0"/>
              <a:t>	Ultrasonic</a:t>
            </a:r>
          </a:p>
          <a:p>
            <a:pPr lvl="1"/>
            <a:r>
              <a:rPr lang="en-US" sz="2000" dirty="0"/>
              <a:t>	Diffusion</a:t>
            </a:r>
          </a:p>
          <a:p>
            <a:pPr lvl="1"/>
            <a:r>
              <a:rPr lang="en-US" sz="2000" dirty="0"/>
              <a:t>	</a:t>
            </a:r>
            <a:r>
              <a:rPr lang="en-US" sz="2000" dirty="0" smtClean="0"/>
              <a:t>Explosive</a:t>
            </a:r>
          </a:p>
          <a:p>
            <a:pPr lvl="1"/>
            <a:r>
              <a:rPr lang="en-US" sz="2000" dirty="0"/>
              <a:t> </a:t>
            </a:r>
            <a:r>
              <a:rPr lang="en-US" sz="2000" dirty="0" smtClean="0"/>
              <a:t>      Forge</a:t>
            </a:r>
            <a:endParaRPr lang="en-US" sz="2000" dirty="0"/>
          </a:p>
          <a:p>
            <a:r>
              <a:rPr lang="en-US" b="1" dirty="0"/>
              <a:t>(vi)Newer Welding</a:t>
            </a:r>
            <a:endParaRPr lang="en-US" dirty="0"/>
          </a:p>
          <a:p>
            <a:pPr lvl="1"/>
            <a:r>
              <a:rPr lang="en-US" dirty="0"/>
              <a:t>	Electron-beam</a:t>
            </a:r>
          </a:p>
          <a:p>
            <a:pPr lvl="1"/>
            <a:r>
              <a:rPr lang="en-US" dirty="0"/>
              <a:t>	Laser</a:t>
            </a:r>
            <a:endParaRPr lang="en-US" b="1" dirty="0"/>
          </a:p>
          <a:p>
            <a:r>
              <a:rPr lang="en-US" b="1" dirty="0"/>
              <a:t>(vii)Related Process</a:t>
            </a:r>
            <a:endParaRPr lang="en-US" dirty="0"/>
          </a:p>
          <a:p>
            <a:pPr lvl="1"/>
            <a:r>
              <a:rPr lang="en-US" dirty="0"/>
              <a:t>	Oxy-acetylene cutting</a:t>
            </a:r>
          </a:p>
          <a:p>
            <a:pPr lvl="1"/>
            <a:r>
              <a:rPr lang="en-US" dirty="0"/>
              <a:t>	Arc cutting</a:t>
            </a:r>
          </a:p>
          <a:p>
            <a:pPr lvl="1"/>
            <a:r>
              <a:rPr lang="en-US" dirty="0"/>
              <a:t>	Hard facing</a:t>
            </a:r>
          </a:p>
          <a:p>
            <a:pPr lvl="1"/>
            <a:r>
              <a:rPr lang="en-US" dirty="0"/>
              <a:t>	</a:t>
            </a:r>
            <a:r>
              <a:rPr lang="en-US" dirty="0">
                <a:solidFill>
                  <a:srgbClr val="FF0000"/>
                </a:solidFill>
              </a:rPr>
              <a:t>Brazing</a:t>
            </a:r>
          </a:p>
          <a:p>
            <a:pPr lvl="1"/>
            <a:r>
              <a:rPr lang="en-US" dirty="0">
                <a:solidFill>
                  <a:srgbClr val="FF0000"/>
                </a:solidFill>
              </a:rPr>
              <a:t>	Soldering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8"/>
          <p:cNvSpPr>
            <a:spLocks noChangeArrowheads="1"/>
          </p:cNvSpPr>
          <p:nvPr/>
        </p:nvSpPr>
        <p:spPr bwMode="auto">
          <a:xfrm>
            <a:off x="0" y="1066800"/>
            <a:ext cx="8763000" cy="461665"/>
          </a:xfrm>
          <a:prstGeom prst="rect">
            <a:avLst/>
          </a:prstGeom>
          <a:noFill/>
          <a:ln w="9525">
            <a:noFill/>
            <a:miter lim="800000"/>
            <a:headEnd/>
            <a:tailEnd/>
          </a:ln>
        </p:spPr>
        <p:txBody>
          <a:bodyPr>
            <a:spAutoFit/>
          </a:bodyPr>
          <a:lstStyle/>
          <a:p>
            <a:pPr>
              <a:spcBef>
                <a:spcPct val="50000"/>
              </a:spcBef>
            </a:pPr>
            <a:r>
              <a:rPr lang="en-US" sz="2400" b="1" dirty="0" smtClean="0">
                <a:solidFill>
                  <a:srgbClr val="0070C0"/>
                </a:solidFill>
              </a:rPr>
              <a:t>CARBON ARC WELDING (CAW)</a:t>
            </a:r>
            <a:endParaRPr lang="en-US" sz="2400" b="1" dirty="0">
              <a:solidFill>
                <a:srgbClr val="0070C0"/>
              </a:solidFill>
            </a:endParaRPr>
          </a:p>
        </p:txBody>
      </p:sp>
      <p:pic>
        <p:nvPicPr>
          <p:cNvPr id="4" name="Picture 3" descr="carbon arc.png"/>
          <p:cNvPicPr>
            <a:picLocks noChangeAspect="1"/>
          </p:cNvPicPr>
          <p:nvPr/>
        </p:nvPicPr>
        <p:blipFill>
          <a:blip r:embed="rId3"/>
          <a:stretch>
            <a:fillRect/>
          </a:stretch>
        </p:blipFill>
        <p:spPr>
          <a:xfrm>
            <a:off x="5174679" y="990600"/>
            <a:ext cx="3731196" cy="4191000"/>
          </a:xfrm>
          <a:prstGeom prst="rect">
            <a:avLst/>
          </a:prstGeom>
        </p:spPr>
      </p:pic>
      <p:sp>
        <p:nvSpPr>
          <p:cNvPr id="5" name="Rectangle 4"/>
          <p:cNvSpPr/>
          <p:nvPr/>
        </p:nvSpPr>
        <p:spPr>
          <a:xfrm>
            <a:off x="152400" y="1524000"/>
            <a:ext cx="5029200" cy="4953000"/>
          </a:xfrm>
          <a:prstGeom prst="rect">
            <a:avLst/>
          </a:prstGeom>
        </p:spPr>
        <p:txBody>
          <a:bodyPr wrap="square">
            <a:spAutoFit/>
          </a:bodyPr>
          <a:lstStyle/>
          <a:p>
            <a:pPr>
              <a:buFont typeface="Wingdings" pitchFamily="2" charset="2"/>
              <a:buChar char="§"/>
            </a:pPr>
            <a:r>
              <a:rPr lang="en-US" dirty="0" smtClean="0"/>
              <a:t>A process in which heat is generated by an electric </a:t>
            </a:r>
            <a:r>
              <a:rPr lang="en-US" dirty="0" smtClean="0">
                <a:solidFill>
                  <a:schemeClr val="tx1">
                    <a:lumMod val="95000"/>
                    <a:lumOff val="5000"/>
                  </a:schemeClr>
                </a:solidFill>
              </a:rPr>
              <a:t>arc</a:t>
            </a:r>
            <a:r>
              <a:rPr lang="en-US" dirty="0" smtClean="0"/>
              <a:t> struck between an carbon electrode and the work piece. The arc heats and melts the work pieces edges, forming a joint.</a:t>
            </a:r>
            <a:br>
              <a:rPr lang="en-US" dirty="0" smtClean="0"/>
            </a:br>
            <a:r>
              <a:rPr lang="en-US" dirty="0" smtClean="0"/>
              <a:t/>
            </a:r>
            <a:br>
              <a:rPr lang="en-US" dirty="0" smtClean="0"/>
            </a:br>
            <a:r>
              <a:rPr lang="en-US" dirty="0" smtClean="0"/>
              <a:t>Carbon arc welding is the oldest welding process.</a:t>
            </a:r>
            <a:br>
              <a:rPr lang="en-US" dirty="0" smtClean="0"/>
            </a:br>
            <a:r>
              <a:rPr lang="en-US" dirty="0" smtClean="0"/>
              <a:t/>
            </a:r>
            <a:br>
              <a:rPr lang="en-US" dirty="0" smtClean="0"/>
            </a:br>
            <a:r>
              <a:rPr lang="en-US" dirty="0" smtClean="0"/>
              <a:t>If required, filler rod may be used in Carbon Arc Welding. End of the rod is held in the arc zone. The molten rod material is supplied to the weld pool.</a:t>
            </a:r>
            <a:br>
              <a:rPr lang="en-US" dirty="0" smtClean="0"/>
            </a:br>
            <a:r>
              <a:rPr lang="en-US" dirty="0" smtClean="0"/>
              <a:t/>
            </a:r>
            <a:br>
              <a:rPr lang="en-US" dirty="0" smtClean="0"/>
            </a:br>
            <a:r>
              <a:rPr lang="en-US" dirty="0" smtClean="0"/>
              <a:t>Shields (neutral gas, flux) may be used for weld pool protection depending on type of welded metal. </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8"/>
          <p:cNvSpPr>
            <a:spLocks noChangeArrowheads="1"/>
          </p:cNvSpPr>
          <p:nvPr/>
        </p:nvSpPr>
        <p:spPr bwMode="auto">
          <a:xfrm>
            <a:off x="0" y="1066800"/>
            <a:ext cx="8763000" cy="461665"/>
          </a:xfrm>
          <a:prstGeom prst="rect">
            <a:avLst/>
          </a:prstGeom>
          <a:noFill/>
          <a:ln w="9525">
            <a:noFill/>
            <a:miter lim="800000"/>
            <a:headEnd/>
            <a:tailEnd/>
          </a:ln>
        </p:spPr>
        <p:txBody>
          <a:bodyPr>
            <a:spAutoFit/>
          </a:bodyPr>
          <a:lstStyle/>
          <a:p>
            <a:pPr>
              <a:spcBef>
                <a:spcPct val="50000"/>
              </a:spcBef>
            </a:pPr>
            <a:r>
              <a:rPr lang="en-US" sz="2400" b="1" dirty="0" smtClean="0">
                <a:solidFill>
                  <a:srgbClr val="0070C0"/>
                </a:solidFill>
              </a:rPr>
              <a:t>CARBON ARC WELDING (CAW)</a:t>
            </a:r>
            <a:endParaRPr lang="en-US" sz="2400" b="1" dirty="0">
              <a:solidFill>
                <a:srgbClr val="0070C0"/>
              </a:solidFill>
            </a:endParaRPr>
          </a:p>
        </p:txBody>
      </p:sp>
      <p:sp>
        <p:nvSpPr>
          <p:cNvPr id="6" name="Rectangle 5"/>
          <p:cNvSpPr/>
          <p:nvPr/>
        </p:nvSpPr>
        <p:spPr>
          <a:xfrm>
            <a:off x="228600" y="1676400"/>
            <a:ext cx="7315200" cy="4093428"/>
          </a:xfrm>
          <a:prstGeom prst="rect">
            <a:avLst/>
          </a:prstGeom>
        </p:spPr>
        <p:txBody>
          <a:bodyPr wrap="square">
            <a:spAutoFit/>
          </a:bodyPr>
          <a:lstStyle/>
          <a:p>
            <a:r>
              <a:rPr lang="en-US" sz="2000" b="1" u="sng" dirty="0" smtClean="0">
                <a:solidFill>
                  <a:srgbClr val="FF0000"/>
                </a:solidFill>
              </a:rPr>
              <a:t>ADVANTAGES:-</a:t>
            </a:r>
            <a:r>
              <a:rPr lang="en-US" sz="2000" dirty="0" smtClean="0"/>
              <a:t/>
            </a:r>
            <a:br>
              <a:rPr lang="en-US" sz="2000" dirty="0" smtClean="0"/>
            </a:br>
            <a:endParaRPr lang="en-US" sz="2000" dirty="0" smtClean="0"/>
          </a:p>
          <a:p>
            <a:pPr>
              <a:buFont typeface="Arial" pitchFamily="34" charset="0"/>
              <a:buChar char="•"/>
            </a:pPr>
            <a:r>
              <a:rPr lang="en-US" sz="2000" dirty="0" smtClean="0"/>
              <a:t> Low cost of equipment and welding operation;</a:t>
            </a:r>
          </a:p>
          <a:p>
            <a:pPr>
              <a:buFont typeface="Arial" pitchFamily="34" charset="0"/>
              <a:buChar char="•"/>
            </a:pPr>
            <a:r>
              <a:rPr lang="en-US" sz="2000" dirty="0" smtClean="0"/>
              <a:t> High level of operator skill is not required;</a:t>
            </a:r>
          </a:p>
          <a:p>
            <a:pPr>
              <a:buFont typeface="Arial" pitchFamily="34" charset="0"/>
              <a:buChar char="•"/>
            </a:pPr>
            <a:r>
              <a:rPr lang="en-US" sz="2000" dirty="0" smtClean="0"/>
              <a:t> The process is easily automated;</a:t>
            </a:r>
          </a:p>
          <a:p>
            <a:pPr>
              <a:buFont typeface="Arial" pitchFamily="34" charset="0"/>
              <a:buChar char="•"/>
            </a:pPr>
            <a:r>
              <a:rPr lang="en-US" sz="2000" dirty="0" smtClean="0"/>
              <a:t> Low distortion of work piece.</a:t>
            </a:r>
            <a:br>
              <a:rPr lang="en-US" sz="2000" dirty="0" smtClean="0"/>
            </a:br>
            <a:endParaRPr lang="en-US" sz="2000" dirty="0" smtClean="0"/>
          </a:p>
          <a:p>
            <a:r>
              <a:rPr lang="en-US" sz="2000" dirty="0" smtClean="0"/>
              <a:t/>
            </a:r>
            <a:br>
              <a:rPr lang="en-US" sz="2000" dirty="0" smtClean="0"/>
            </a:br>
            <a:r>
              <a:rPr lang="en-US" sz="2000" b="1" u="sng" dirty="0" smtClean="0">
                <a:solidFill>
                  <a:srgbClr val="FF0000"/>
                </a:solidFill>
              </a:rPr>
              <a:t> DIS-ADVANTAGES:- </a:t>
            </a:r>
            <a:r>
              <a:rPr lang="en-US" sz="2000" dirty="0" smtClean="0">
                <a:solidFill>
                  <a:srgbClr val="FF0000"/>
                </a:solidFill>
              </a:rPr>
              <a:t> </a:t>
            </a:r>
            <a:r>
              <a:rPr lang="en-US" sz="2000" dirty="0" smtClean="0"/>
              <a:t/>
            </a:r>
            <a:br>
              <a:rPr lang="en-US" sz="2000" dirty="0" smtClean="0"/>
            </a:br>
            <a:endParaRPr lang="en-US" sz="2000" dirty="0" smtClean="0"/>
          </a:p>
          <a:p>
            <a:pPr>
              <a:buFont typeface="Arial" pitchFamily="34" charset="0"/>
              <a:buChar char="•"/>
            </a:pPr>
            <a:r>
              <a:rPr lang="en-US" sz="2000" dirty="0" smtClean="0"/>
              <a:t> Unstable quality of the weld (porosity);</a:t>
            </a:r>
          </a:p>
          <a:p>
            <a:pPr>
              <a:buFont typeface="Arial" pitchFamily="34" charset="0"/>
              <a:buChar char="•"/>
            </a:pPr>
            <a:r>
              <a:rPr lang="en-US" sz="2000" dirty="0" smtClean="0"/>
              <a:t> Carbon of electrode contaminates weld material with  </a:t>
            </a:r>
          </a:p>
          <a:p>
            <a:r>
              <a:rPr lang="en-US" sz="2000" dirty="0" smtClean="0"/>
              <a:t>  carbides.</a:t>
            </a:r>
            <a:endParaRPr 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8"/>
          <p:cNvSpPr>
            <a:spLocks noChangeArrowheads="1"/>
          </p:cNvSpPr>
          <p:nvPr/>
        </p:nvSpPr>
        <p:spPr bwMode="auto">
          <a:xfrm>
            <a:off x="0" y="1066800"/>
            <a:ext cx="8763000" cy="461665"/>
          </a:xfrm>
          <a:prstGeom prst="rect">
            <a:avLst/>
          </a:prstGeom>
          <a:noFill/>
          <a:ln w="9525">
            <a:noFill/>
            <a:miter lim="800000"/>
            <a:headEnd/>
            <a:tailEnd/>
          </a:ln>
        </p:spPr>
        <p:txBody>
          <a:bodyPr>
            <a:spAutoFit/>
          </a:bodyPr>
          <a:lstStyle/>
          <a:p>
            <a:pPr>
              <a:spcBef>
                <a:spcPct val="50000"/>
              </a:spcBef>
            </a:pPr>
            <a:r>
              <a:rPr lang="en-US" sz="2400" b="1" dirty="0" smtClean="0">
                <a:solidFill>
                  <a:srgbClr val="0070C0"/>
                </a:solidFill>
              </a:rPr>
              <a:t>SUBMERGED ARC WELDING (CAW)</a:t>
            </a:r>
            <a:endParaRPr lang="en-US" sz="2400" b="1" dirty="0">
              <a:solidFill>
                <a:srgbClr val="0070C0"/>
              </a:solidFill>
            </a:endParaRPr>
          </a:p>
        </p:txBody>
      </p:sp>
      <p:sp>
        <p:nvSpPr>
          <p:cNvPr id="4" name="Rectangle 3"/>
          <p:cNvSpPr/>
          <p:nvPr/>
        </p:nvSpPr>
        <p:spPr>
          <a:xfrm>
            <a:off x="152400" y="1600200"/>
            <a:ext cx="8686800" cy="2523768"/>
          </a:xfrm>
          <a:prstGeom prst="rect">
            <a:avLst/>
          </a:prstGeom>
        </p:spPr>
        <p:txBody>
          <a:bodyPr wrap="square">
            <a:spAutoFit/>
          </a:bodyPr>
          <a:lstStyle/>
          <a:p>
            <a:r>
              <a:rPr lang="en-US" sz="2000" b="1" dirty="0" smtClean="0"/>
              <a:t>Submerged Arc Welding</a:t>
            </a:r>
            <a:r>
              <a:rPr lang="en-US" sz="2000" dirty="0" smtClean="0"/>
              <a:t> is a welding process, which utilizes a bare consumable metallic electrode producing an arc between itself and the work piece within a granular shielding flux applied around the weld.</a:t>
            </a:r>
          </a:p>
          <a:p>
            <a:r>
              <a:rPr lang="en-US" sz="2000" dirty="0" smtClean="0"/>
              <a:t/>
            </a:r>
            <a:br>
              <a:rPr lang="en-US" sz="2000" dirty="0" smtClean="0"/>
            </a:br>
            <a:r>
              <a:rPr lang="en-US" sz="2000" dirty="0" smtClean="0"/>
              <a:t>Since the electrode is submerged into the flux, the arc is invisible. The flux is partially melts and forms a slag protecting the weld pool from oxidation and other atmospheric contaminations.</a:t>
            </a:r>
            <a:r>
              <a:rPr lang="en-US" dirty="0" smtClean="0"/>
              <a:t/>
            </a:r>
            <a:br>
              <a:rPr lang="en-US" dirty="0" smtClean="0"/>
            </a:br>
            <a:endParaRPr lang="en-US" dirty="0"/>
          </a:p>
        </p:txBody>
      </p:sp>
      <p:pic>
        <p:nvPicPr>
          <p:cNvPr id="297985" name="Picture 1"/>
          <p:cNvPicPr>
            <a:picLocks noChangeAspect="1" noChangeArrowheads="1"/>
          </p:cNvPicPr>
          <p:nvPr/>
        </p:nvPicPr>
        <p:blipFill>
          <a:blip r:embed="rId3"/>
          <a:srcRect/>
          <a:stretch>
            <a:fillRect/>
          </a:stretch>
        </p:blipFill>
        <p:spPr bwMode="auto">
          <a:xfrm>
            <a:off x="914400" y="3862595"/>
            <a:ext cx="6705600" cy="2833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8"/>
          <p:cNvSpPr>
            <a:spLocks noChangeArrowheads="1"/>
          </p:cNvSpPr>
          <p:nvPr/>
        </p:nvSpPr>
        <p:spPr bwMode="auto">
          <a:xfrm>
            <a:off x="0" y="1066800"/>
            <a:ext cx="8763000" cy="461665"/>
          </a:xfrm>
          <a:prstGeom prst="rect">
            <a:avLst/>
          </a:prstGeom>
          <a:noFill/>
          <a:ln w="9525">
            <a:noFill/>
            <a:miter lim="800000"/>
            <a:headEnd/>
            <a:tailEnd/>
          </a:ln>
        </p:spPr>
        <p:txBody>
          <a:bodyPr>
            <a:spAutoFit/>
          </a:bodyPr>
          <a:lstStyle/>
          <a:p>
            <a:pPr>
              <a:spcBef>
                <a:spcPct val="50000"/>
              </a:spcBef>
            </a:pPr>
            <a:r>
              <a:rPr lang="en-US" sz="2400" b="1" dirty="0" smtClean="0">
                <a:solidFill>
                  <a:srgbClr val="0070C0"/>
                </a:solidFill>
              </a:rPr>
              <a:t>SUBMERGED ARC WELDING (CAW)</a:t>
            </a:r>
            <a:endParaRPr lang="en-US" sz="2400" b="1" dirty="0">
              <a:solidFill>
                <a:srgbClr val="0070C0"/>
              </a:solidFill>
            </a:endParaRPr>
          </a:p>
        </p:txBody>
      </p:sp>
      <p:sp>
        <p:nvSpPr>
          <p:cNvPr id="6" name="Rectangle 5"/>
          <p:cNvSpPr/>
          <p:nvPr/>
        </p:nvSpPr>
        <p:spPr>
          <a:xfrm>
            <a:off x="381000" y="1676398"/>
            <a:ext cx="7315200" cy="3785652"/>
          </a:xfrm>
          <a:prstGeom prst="rect">
            <a:avLst/>
          </a:prstGeom>
        </p:spPr>
        <p:txBody>
          <a:bodyPr wrap="square">
            <a:spAutoFit/>
          </a:bodyPr>
          <a:lstStyle/>
          <a:p>
            <a:r>
              <a:rPr lang="en-US" sz="2000" b="1" u="sng" dirty="0" smtClean="0">
                <a:solidFill>
                  <a:srgbClr val="FF0000"/>
                </a:solidFill>
              </a:rPr>
              <a:t>ADVANTAGES:-</a:t>
            </a:r>
          </a:p>
          <a:p>
            <a:r>
              <a:rPr lang="en-US" sz="2000" dirty="0" smtClean="0"/>
              <a:t> </a:t>
            </a:r>
          </a:p>
          <a:p>
            <a:pPr>
              <a:buFont typeface="Arial" pitchFamily="34" charset="0"/>
              <a:buChar char="•"/>
            </a:pPr>
            <a:r>
              <a:rPr lang="en-US" sz="2000" dirty="0" smtClean="0"/>
              <a:t>Very high welding rate;</a:t>
            </a:r>
          </a:p>
          <a:p>
            <a:pPr>
              <a:buFont typeface="Arial" pitchFamily="34" charset="0"/>
              <a:buChar char="•"/>
            </a:pPr>
            <a:r>
              <a:rPr lang="en-US" sz="2000" dirty="0" smtClean="0"/>
              <a:t>The process is suitable for automation;</a:t>
            </a:r>
          </a:p>
          <a:p>
            <a:pPr>
              <a:buFont typeface="Arial" pitchFamily="34" charset="0"/>
              <a:buChar char="•"/>
            </a:pPr>
            <a:r>
              <a:rPr lang="en-US" sz="2000" dirty="0" smtClean="0"/>
              <a:t>High quality weld structure</a:t>
            </a:r>
            <a:br>
              <a:rPr lang="en-US" sz="2000" dirty="0" smtClean="0"/>
            </a:br>
            <a:endParaRPr lang="en-US" sz="2000" dirty="0" smtClean="0"/>
          </a:p>
          <a:p>
            <a:r>
              <a:rPr lang="en-US" sz="2000" dirty="0" smtClean="0"/>
              <a:t/>
            </a:r>
            <a:br>
              <a:rPr lang="en-US" sz="2000" dirty="0" smtClean="0"/>
            </a:br>
            <a:r>
              <a:rPr lang="en-US" sz="2000" b="1" u="sng" dirty="0" smtClean="0">
                <a:solidFill>
                  <a:srgbClr val="FF0000"/>
                </a:solidFill>
              </a:rPr>
              <a:t>DIS-ADVANTAGES:-</a:t>
            </a:r>
            <a:endParaRPr lang="en-US" sz="2000" u="sng" dirty="0" smtClean="0">
              <a:solidFill>
                <a:srgbClr val="FF0000"/>
              </a:solidFill>
            </a:endParaRPr>
          </a:p>
          <a:p>
            <a:endParaRPr lang="en-US" sz="2000" dirty="0" smtClean="0"/>
          </a:p>
          <a:p>
            <a:pPr>
              <a:buFont typeface="Arial" pitchFamily="34" charset="0"/>
              <a:buChar char="•"/>
            </a:pPr>
            <a:r>
              <a:rPr lang="en-US" sz="2000" dirty="0" smtClean="0"/>
              <a:t>Weld may contain slag inclusions;</a:t>
            </a:r>
          </a:p>
          <a:p>
            <a:pPr>
              <a:buFont typeface="Arial" pitchFamily="34" charset="0"/>
              <a:buChar char="•"/>
            </a:pPr>
            <a:r>
              <a:rPr lang="en-US" sz="2000" dirty="0" smtClean="0"/>
              <a:t>Limited applications of the process - mostly for welding   </a:t>
            </a:r>
          </a:p>
          <a:p>
            <a:r>
              <a:rPr lang="en-US" sz="2000" dirty="0" smtClean="0"/>
              <a:t>  horizontally located plates.</a:t>
            </a:r>
            <a:endParaRPr lang="en-US"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0" descr="CF12_31.jpg                                                    00051816&#10;HARD Drive                     ABA78158:"/>
          <p:cNvPicPr>
            <a:picLocks noChangeAspect="1" noChangeArrowheads="1"/>
          </p:cNvPicPr>
          <p:nvPr/>
        </p:nvPicPr>
        <p:blipFill>
          <a:blip r:embed="rId3"/>
          <a:srcRect/>
          <a:stretch>
            <a:fillRect/>
          </a:stretch>
        </p:blipFill>
        <p:spPr bwMode="auto">
          <a:xfrm>
            <a:off x="4191000" y="2057400"/>
            <a:ext cx="4796725" cy="3824416"/>
          </a:xfrm>
          <a:prstGeom prst="rect">
            <a:avLst/>
          </a:prstGeom>
          <a:noFill/>
          <a:ln w="9525">
            <a:noFill/>
            <a:miter lim="800000"/>
            <a:headEnd/>
            <a:tailEnd/>
          </a:ln>
        </p:spPr>
      </p:pic>
      <p:sp>
        <p:nvSpPr>
          <p:cNvPr id="10244" name="Rectangle 12"/>
          <p:cNvSpPr>
            <a:spLocks noChangeArrowheads="1"/>
          </p:cNvSpPr>
          <p:nvPr/>
        </p:nvSpPr>
        <p:spPr bwMode="auto">
          <a:xfrm>
            <a:off x="0" y="990600"/>
            <a:ext cx="8763000" cy="2893100"/>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Spot Welding (RSW): “</a:t>
            </a:r>
            <a:r>
              <a:rPr lang="en-US" sz="3200" b="1" i="1" dirty="0" smtClean="0">
                <a:solidFill>
                  <a:srgbClr val="0070C0"/>
                </a:solidFill>
              </a:rPr>
              <a:t>SPOT</a:t>
            </a:r>
            <a:r>
              <a:rPr lang="en-US" sz="3200" b="1" dirty="0" smtClean="0">
                <a:solidFill>
                  <a:srgbClr val="0070C0"/>
                </a:solidFill>
              </a:rPr>
              <a:t> WELDING</a:t>
            </a:r>
            <a:r>
              <a:rPr lang="en-US" sz="2400" b="1" dirty="0" smtClean="0">
                <a:solidFill>
                  <a:srgbClr val="0070C0"/>
                </a:solidFill>
              </a:rPr>
              <a:t>”</a:t>
            </a:r>
          </a:p>
          <a:p>
            <a:pPr>
              <a:spcBef>
                <a:spcPct val="50000"/>
              </a:spcBef>
              <a:buFontTx/>
              <a:buChar char="•"/>
            </a:pPr>
            <a:r>
              <a:rPr lang="en-US" sz="2000" dirty="0" smtClean="0"/>
              <a:t> </a:t>
            </a:r>
            <a:r>
              <a:rPr lang="en-US" sz="1600" dirty="0"/>
              <a:t>No filler rod: electrical current is passed </a:t>
            </a:r>
            <a:r>
              <a:rPr lang="en-US" sz="1600" dirty="0" smtClean="0"/>
              <a:t>through </a:t>
            </a:r>
            <a:r>
              <a:rPr lang="en-US" sz="1600" dirty="0"/>
              <a:t>metal under </a:t>
            </a:r>
            <a:r>
              <a:rPr lang="en-US" sz="1600" dirty="0" smtClean="0"/>
              <a:t>pressure</a:t>
            </a:r>
          </a:p>
          <a:p>
            <a:pPr>
              <a:spcBef>
                <a:spcPct val="50000"/>
              </a:spcBef>
              <a:buFontTx/>
              <a:buChar char="•"/>
            </a:pPr>
            <a:r>
              <a:rPr lang="en-US" sz="1600" dirty="0" smtClean="0"/>
              <a:t> Distortion and grain growth   are minimized</a:t>
            </a:r>
            <a:endParaRPr lang="en-US" sz="1600" dirty="0"/>
          </a:p>
          <a:p>
            <a:pPr>
              <a:spcBef>
                <a:spcPct val="50000"/>
              </a:spcBef>
              <a:buFontTx/>
              <a:buChar char="•"/>
            </a:pPr>
            <a:r>
              <a:rPr lang="en-US" sz="1600" dirty="0"/>
              <a:t> Low skill level required</a:t>
            </a:r>
          </a:p>
          <a:p>
            <a:pPr>
              <a:spcBef>
                <a:spcPct val="50000"/>
              </a:spcBef>
              <a:buFontTx/>
              <a:buChar char="•"/>
            </a:pPr>
            <a:r>
              <a:rPr lang="en-US" sz="1600" dirty="0"/>
              <a:t> Easy to automate</a:t>
            </a:r>
          </a:p>
          <a:p>
            <a:pPr>
              <a:spcBef>
                <a:spcPct val="50000"/>
              </a:spcBef>
              <a:buFontTx/>
              <a:buChar char="•"/>
            </a:pPr>
            <a:r>
              <a:rPr lang="en-US" sz="1600" dirty="0"/>
              <a:t> Low heat input and no </a:t>
            </a:r>
            <a:r>
              <a:rPr lang="en-US" sz="1600" dirty="0" smtClean="0"/>
              <a:t>weld bead </a:t>
            </a:r>
          </a:p>
          <a:p>
            <a:pPr>
              <a:spcBef>
                <a:spcPct val="50000"/>
              </a:spcBef>
            </a:pPr>
            <a:endParaRPr lang="en-US" sz="1600" dirty="0"/>
          </a:p>
        </p:txBody>
      </p:sp>
      <p:pic>
        <p:nvPicPr>
          <p:cNvPr id="4" name="Picture 3" descr="spot.jpg"/>
          <p:cNvPicPr>
            <a:picLocks noChangeAspect="1"/>
          </p:cNvPicPr>
          <p:nvPr/>
        </p:nvPicPr>
        <p:blipFill>
          <a:blip r:embed="rId4"/>
          <a:stretch>
            <a:fillRect/>
          </a:stretch>
        </p:blipFill>
        <p:spPr>
          <a:xfrm>
            <a:off x="152400" y="3429000"/>
            <a:ext cx="3810000" cy="32766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84775"/>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Spot Welding (RSW): “</a:t>
            </a:r>
            <a:r>
              <a:rPr lang="en-US" sz="3200" b="1" i="1" dirty="0" smtClean="0">
                <a:solidFill>
                  <a:srgbClr val="0070C0"/>
                </a:solidFill>
              </a:rPr>
              <a:t>SPOT</a:t>
            </a:r>
            <a:r>
              <a:rPr lang="en-US" sz="3200" b="1" dirty="0" smtClean="0">
                <a:solidFill>
                  <a:srgbClr val="0070C0"/>
                </a:solidFill>
              </a:rPr>
              <a:t> WELDING</a:t>
            </a:r>
            <a:r>
              <a:rPr lang="en-US" sz="2400" b="1" dirty="0" smtClean="0">
                <a:solidFill>
                  <a:srgbClr val="0070C0"/>
                </a:solidFill>
              </a:rPr>
              <a:t>”</a:t>
            </a:r>
            <a:endParaRPr lang="en-US" sz="2400" b="1" dirty="0">
              <a:solidFill>
                <a:srgbClr val="0070C0"/>
              </a:solidFill>
            </a:endParaRPr>
          </a:p>
        </p:txBody>
      </p:sp>
      <p:pic>
        <p:nvPicPr>
          <p:cNvPr id="310273" name="Picture 1"/>
          <p:cNvPicPr>
            <a:picLocks noChangeAspect="1" noChangeArrowheads="1"/>
          </p:cNvPicPr>
          <p:nvPr/>
        </p:nvPicPr>
        <p:blipFill>
          <a:blip r:embed="rId3"/>
          <a:srcRect/>
          <a:stretch>
            <a:fillRect/>
          </a:stretch>
        </p:blipFill>
        <p:spPr bwMode="auto">
          <a:xfrm>
            <a:off x="0" y="1524000"/>
            <a:ext cx="5214574" cy="3886200"/>
          </a:xfrm>
          <a:prstGeom prst="rect">
            <a:avLst/>
          </a:prstGeom>
          <a:noFill/>
          <a:ln w="9525">
            <a:noFill/>
            <a:miter lim="800000"/>
            <a:headEnd/>
            <a:tailEnd/>
          </a:ln>
          <a:effectLst/>
        </p:spPr>
      </p:pic>
      <p:pic>
        <p:nvPicPr>
          <p:cNvPr id="315394" name="Picture 2"/>
          <p:cNvPicPr>
            <a:picLocks noChangeAspect="1" noChangeArrowheads="1"/>
          </p:cNvPicPr>
          <p:nvPr/>
        </p:nvPicPr>
        <p:blipFill>
          <a:blip r:embed="rId4"/>
          <a:srcRect/>
          <a:stretch>
            <a:fillRect/>
          </a:stretch>
        </p:blipFill>
        <p:spPr bwMode="auto">
          <a:xfrm>
            <a:off x="4424327" y="1752600"/>
            <a:ext cx="4719673" cy="4249328"/>
          </a:xfrm>
          <a:prstGeom prst="rect">
            <a:avLst/>
          </a:prstGeom>
          <a:noFill/>
          <a:ln w="9525">
            <a:noFill/>
            <a:miter lim="800000"/>
            <a:headEnd/>
            <a:tailEnd/>
          </a:ln>
          <a:effectLst/>
        </p:spPr>
      </p:pic>
      <p:pic>
        <p:nvPicPr>
          <p:cNvPr id="315395" name="Picture 3"/>
          <p:cNvPicPr>
            <a:picLocks noChangeAspect="1" noChangeArrowheads="1"/>
          </p:cNvPicPr>
          <p:nvPr/>
        </p:nvPicPr>
        <p:blipFill>
          <a:blip r:embed="rId5"/>
          <a:srcRect/>
          <a:stretch>
            <a:fillRect/>
          </a:stretch>
        </p:blipFill>
        <p:spPr bwMode="auto">
          <a:xfrm>
            <a:off x="3022600" y="5943600"/>
            <a:ext cx="2844800"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84775"/>
          </a:xfrm>
          <a:prstGeom prst="rect">
            <a:avLst/>
          </a:prstGeom>
          <a:noFill/>
          <a:ln w="9525">
            <a:noFill/>
            <a:miter lim="800000"/>
            <a:headEnd/>
            <a:tailEnd/>
          </a:ln>
        </p:spPr>
        <p:txBody>
          <a:bodyPr wrap="square">
            <a:spAutoFit/>
          </a:bodyPr>
          <a:lstStyle/>
          <a:p>
            <a:pPr>
              <a:spcBef>
                <a:spcPct val="50000"/>
              </a:spcBef>
            </a:pPr>
            <a:r>
              <a:rPr lang="en-US" sz="2400" b="1" dirty="0">
                <a:solidFill>
                  <a:srgbClr val="0070C0"/>
                </a:solidFill>
              </a:rPr>
              <a:t>Resistance Spot Welding (RSW): </a:t>
            </a:r>
            <a:r>
              <a:rPr lang="en-US" sz="2400" b="1" dirty="0" smtClean="0">
                <a:solidFill>
                  <a:srgbClr val="0070C0"/>
                </a:solidFill>
              </a:rPr>
              <a:t>“</a:t>
            </a:r>
            <a:r>
              <a:rPr lang="en-US" sz="3200" b="1" i="1" dirty="0" smtClean="0">
                <a:solidFill>
                  <a:srgbClr val="0070C0"/>
                </a:solidFill>
              </a:rPr>
              <a:t>SPOT</a:t>
            </a:r>
            <a:r>
              <a:rPr lang="en-US" sz="3200" b="1" dirty="0" smtClean="0">
                <a:solidFill>
                  <a:srgbClr val="0070C0"/>
                </a:solidFill>
              </a:rPr>
              <a:t> WELDING</a:t>
            </a:r>
            <a:r>
              <a:rPr lang="en-US" sz="2400" b="1" dirty="0" smtClean="0">
                <a:solidFill>
                  <a:srgbClr val="0070C0"/>
                </a:solidFill>
              </a:rPr>
              <a:t>”</a:t>
            </a:r>
            <a:endParaRPr lang="en-US" sz="2400" b="1" dirty="0">
              <a:solidFill>
                <a:srgbClr val="0070C0"/>
              </a:solidFill>
            </a:endParaRPr>
          </a:p>
        </p:txBody>
      </p:sp>
      <p:sp>
        <p:nvSpPr>
          <p:cNvPr id="6" name="TextBox 5"/>
          <p:cNvSpPr txBox="1"/>
          <p:nvPr/>
        </p:nvSpPr>
        <p:spPr>
          <a:xfrm>
            <a:off x="533400" y="1828800"/>
            <a:ext cx="6629400" cy="4401205"/>
          </a:xfrm>
          <a:prstGeom prst="rect">
            <a:avLst/>
          </a:prstGeom>
          <a:noFill/>
        </p:spPr>
        <p:txBody>
          <a:bodyPr wrap="square" rtlCol="0">
            <a:spAutoFit/>
          </a:bodyPr>
          <a:lstStyle/>
          <a:p>
            <a:r>
              <a:rPr lang="en-US" sz="2000" b="1" u="sng" dirty="0" smtClean="0">
                <a:solidFill>
                  <a:srgbClr val="FF0000"/>
                </a:solidFill>
              </a:rPr>
              <a:t>ADVANTAGES:-</a:t>
            </a:r>
          </a:p>
          <a:p>
            <a:endParaRPr lang="en-US" sz="2000" u="sng" dirty="0" smtClean="0">
              <a:solidFill>
                <a:srgbClr val="FF0000"/>
              </a:solidFill>
            </a:endParaRPr>
          </a:p>
          <a:p>
            <a:pPr marL="342900" indent="-342900">
              <a:buFont typeface="Arial" pitchFamily="34" charset="0"/>
              <a:buChar char="•"/>
            </a:pPr>
            <a:r>
              <a:rPr lang="en-US" sz="2000" dirty="0" smtClean="0"/>
              <a:t>Low Cost</a:t>
            </a:r>
          </a:p>
          <a:p>
            <a:pPr marL="342900" indent="-342900">
              <a:buFont typeface="Arial" pitchFamily="34" charset="0"/>
              <a:buChar char="•"/>
            </a:pPr>
            <a:r>
              <a:rPr lang="en-US" sz="2000" dirty="0" smtClean="0"/>
              <a:t>Less skilled worker required</a:t>
            </a:r>
          </a:p>
          <a:p>
            <a:pPr marL="342900" indent="-342900">
              <a:buFont typeface="Arial" pitchFamily="34" charset="0"/>
              <a:buChar char="•"/>
            </a:pPr>
            <a:r>
              <a:rPr lang="en-US" sz="2000" dirty="0" smtClean="0"/>
              <a:t>Higher productivity</a:t>
            </a:r>
          </a:p>
          <a:p>
            <a:pPr marL="342900" indent="-342900">
              <a:buFont typeface="Arial" pitchFamily="34" charset="0"/>
              <a:buChar char="•"/>
            </a:pPr>
            <a:r>
              <a:rPr lang="en-US" sz="2000" dirty="0" smtClean="0"/>
              <a:t>Can be easily automated</a:t>
            </a:r>
          </a:p>
          <a:p>
            <a:pPr marL="342900" indent="-342900">
              <a:buFont typeface="Arial" pitchFamily="34" charset="0"/>
              <a:buChar char="•"/>
            </a:pPr>
            <a:r>
              <a:rPr lang="en-US" sz="2000" dirty="0" smtClean="0"/>
              <a:t>No edge </a:t>
            </a:r>
            <a:r>
              <a:rPr lang="en-US" sz="2000" dirty="0" err="1" smtClean="0"/>
              <a:t>preperation</a:t>
            </a:r>
            <a:r>
              <a:rPr lang="en-US" sz="2000" dirty="0" smtClean="0"/>
              <a:t> required</a:t>
            </a:r>
          </a:p>
          <a:p>
            <a:pPr marL="342900" indent="-342900">
              <a:buAutoNum type="arabicPeriod"/>
            </a:pPr>
            <a:endParaRPr lang="en-US" sz="2000" dirty="0" smtClean="0"/>
          </a:p>
          <a:p>
            <a:pPr marL="342900" indent="-342900"/>
            <a:r>
              <a:rPr lang="en-US" sz="2000" b="1" u="sng" dirty="0" smtClean="0">
                <a:solidFill>
                  <a:srgbClr val="FF0000"/>
                </a:solidFill>
              </a:rPr>
              <a:t>APPLICATIONS:-</a:t>
            </a:r>
          </a:p>
          <a:p>
            <a:pPr marL="342900" indent="-342900"/>
            <a:endParaRPr lang="en-US" sz="2000" u="sng" dirty="0" smtClean="0">
              <a:solidFill>
                <a:srgbClr val="FF0000"/>
              </a:solidFill>
            </a:endParaRPr>
          </a:p>
          <a:p>
            <a:pPr marL="342900" indent="-342900">
              <a:buFont typeface="Arial" pitchFamily="34" charset="0"/>
              <a:buChar char="•"/>
            </a:pPr>
            <a:r>
              <a:rPr lang="en-US" sz="2000" dirty="0" smtClean="0"/>
              <a:t>Automobiles and aircraft industries</a:t>
            </a:r>
          </a:p>
          <a:p>
            <a:pPr marL="342900" indent="-342900">
              <a:buFont typeface="Arial" pitchFamily="34" charset="0"/>
              <a:buChar char="•"/>
            </a:pPr>
            <a:r>
              <a:rPr lang="en-US" sz="2000" dirty="0" smtClean="0"/>
              <a:t>Utensils and container</a:t>
            </a:r>
          </a:p>
          <a:p>
            <a:pPr marL="342900" indent="-342900">
              <a:buFont typeface="Arial" pitchFamily="34" charset="0"/>
              <a:buChar char="•"/>
            </a:pPr>
            <a:r>
              <a:rPr lang="en-US" sz="2000" dirty="0" smtClean="0"/>
              <a:t>Used for the welding of HSS, Low carbon steel, A, CU, NI &amp; NI alloys</a:t>
            </a:r>
            <a:endParaRPr lang="en-US" sz="20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84775"/>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SEAM Welding (RSW): “</a:t>
            </a:r>
            <a:r>
              <a:rPr lang="en-US" sz="3200" b="1" i="1" dirty="0" smtClean="0">
                <a:solidFill>
                  <a:srgbClr val="0070C0"/>
                </a:solidFill>
              </a:rPr>
              <a:t>SEAM</a:t>
            </a:r>
            <a:r>
              <a:rPr lang="en-US" sz="3200" b="1" dirty="0" smtClean="0">
                <a:solidFill>
                  <a:srgbClr val="0070C0"/>
                </a:solidFill>
              </a:rPr>
              <a:t> WELDING</a:t>
            </a:r>
            <a:r>
              <a:rPr lang="en-US" sz="2400" b="1" dirty="0" smtClean="0">
                <a:solidFill>
                  <a:srgbClr val="0070C0"/>
                </a:solidFill>
              </a:rPr>
              <a:t>”</a:t>
            </a:r>
            <a:endParaRPr lang="en-US" sz="2400" b="1" dirty="0">
              <a:solidFill>
                <a:srgbClr val="0070C0"/>
              </a:solidFill>
            </a:endParaRPr>
          </a:p>
        </p:txBody>
      </p:sp>
      <p:sp>
        <p:nvSpPr>
          <p:cNvPr id="6" name="Rectangle 5"/>
          <p:cNvSpPr/>
          <p:nvPr/>
        </p:nvSpPr>
        <p:spPr>
          <a:xfrm>
            <a:off x="228600" y="1600200"/>
            <a:ext cx="8305800" cy="1477328"/>
          </a:xfrm>
          <a:prstGeom prst="rect">
            <a:avLst/>
          </a:prstGeom>
        </p:spPr>
        <p:txBody>
          <a:bodyPr wrap="square">
            <a:spAutoFit/>
          </a:bodyPr>
          <a:lstStyle/>
          <a:p>
            <a:r>
              <a:rPr lang="en-US" dirty="0" smtClean="0"/>
              <a:t>Seam welding is similar to spot welding except that the components to be joined are gripped between revolving, circular copper rollers The</a:t>
            </a:r>
          </a:p>
          <a:p>
            <a:r>
              <a:rPr lang="en-US" dirty="0" smtClean="0"/>
              <a:t>welding current is applied in a series of pulses resulting </a:t>
            </a:r>
          </a:p>
          <a:p>
            <a:r>
              <a:rPr lang="en-US" dirty="0" smtClean="0"/>
              <a:t>in a corresponding series of overlapping spot welds being </a:t>
            </a:r>
          </a:p>
          <a:p>
            <a:r>
              <a:rPr lang="en-US" dirty="0" smtClean="0"/>
              <a:t>made along the seam</a:t>
            </a:r>
            <a:endParaRPr lang="en-US" dirty="0"/>
          </a:p>
        </p:txBody>
      </p:sp>
      <p:pic>
        <p:nvPicPr>
          <p:cNvPr id="9" name="Picture 8" descr="seam.jpg"/>
          <p:cNvPicPr>
            <a:picLocks noChangeAspect="1"/>
          </p:cNvPicPr>
          <p:nvPr/>
        </p:nvPicPr>
        <p:blipFill>
          <a:blip r:embed="rId3"/>
          <a:stretch>
            <a:fillRect/>
          </a:stretch>
        </p:blipFill>
        <p:spPr>
          <a:xfrm>
            <a:off x="6172200" y="2057400"/>
            <a:ext cx="2743200" cy="4361380"/>
          </a:xfrm>
          <a:prstGeom prst="rect">
            <a:avLst/>
          </a:prstGeom>
        </p:spPr>
      </p:pic>
      <p:pic>
        <p:nvPicPr>
          <p:cNvPr id="10" name="Picture 9" descr="seam2.jpg"/>
          <p:cNvPicPr>
            <a:picLocks noChangeAspect="1"/>
          </p:cNvPicPr>
          <p:nvPr/>
        </p:nvPicPr>
        <p:blipFill>
          <a:blip r:embed="rId4"/>
          <a:stretch>
            <a:fillRect/>
          </a:stretch>
        </p:blipFill>
        <p:spPr>
          <a:xfrm>
            <a:off x="381000" y="3048001"/>
            <a:ext cx="4648200" cy="360235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84775"/>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SEAM Welding (RSW): “</a:t>
            </a:r>
            <a:r>
              <a:rPr lang="en-US" sz="3200" b="1" i="1" dirty="0" smtClean="0">
                <a:solidFill>
                  <a:srgbClr val="0070C0"/>
                </a:solidFill>
              </a:rPr>
              <a:t>SEAM</a:t>
            </a:r>
            <a:r>
              <a:rPr lang="en-US" sz="3200" b="1" dirty="0" smtClean="0">
                <a:solidFill>
                  <a:srgbClr val="0070C0"/>
                </a:solidFill>
              </a:rPr>
              <a:t> WELDING</a:t>
            </a:r>
            <a:r>
              <a:rPr lang="en-US" sz="2400" b="1" dirty="0" smtClean="0">
                <a:solidFill>
                  <a:srgbClr val="0070C0"/>
                </a:solidFill>
              </a:rPr>
              <a:t>”</a:t>
            </a:r>
            <a:endParaRPr lang="en-US" sz="2400" b="1" dirty="0">
              <a:solidFill>
                <a:srgbClr val="0070C0"/>
              </a:solidFill>
            </a:endParaRPr>
          </a:p>
        </p:txBody>
      </p:sp>
      <p:pic>
        <p:nvPicPr>
          <p:cNvPr id="8" name="Picture 7" descr="seam3.jpg"/>
          <p:cNvPicPr>
            <a:picLocks noChangeAspect="1"/>
          </p:cNvPicPr>
          <p:nvPr/>
        </p:nvPicPr>
        <p:blipFill>
          <a:blip r:embed="rId3"/>
          <a:stretch>
            <a:fillRect/>
          </a:stretch>
        </p:blipFill>
        <p:spPr>
          <a:xfrm>
            <a:off x="304800" y="1981200"/>
            <a:ext cx="3961957" cy="3200400"/>
          </a:xfrm>
          <a:prstGeom prst="rect">
            <a:avLst/>
          </a:prstGeom>
        </p:spPr>
      </p:pic>
      <p:pic>
        <p:nvPicPr>
          <p:cNvPr id="285697" name="Picture 1"/>
          <p:cNvPicPr>
            <a:picLocks noChangeAspect="1" noChangeArrowheads="1"/>
          </p:cNvPicPr>
          <p:nvPr/>
        </p:nvPicPr>
        <p:blipFill>
          <a:blip r:embed="rId4"/>
          <a:srcRect/>
          <a:stretch>
            <a:fillRect/>
          </a:stretch>
        </p:blipFill>
        <p:spPr bwMode="auto">
          <a:xfrm>
            <a:off x="4876800" y="1752600"/>
            <a:ext cx="4267200"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84775"/>
          </a:xfrm>
          <a:prstGeom prst="rect">
            <a:avLst/>
          </a:prstGeom>
          <a:noFill/>
          <a:ln w="9525">
            <a:noFill/>
            <a:miter lim="800000"/>
            <a:headEnd/>
            <a:tailEnd/>
          </a:ln>
        </p:spPr>
        <p:txBody>
          <a:bodyPr wrap="square">
            <a:spAutoFit/>
          </a:bodyPr>
          <a:lstStyle/>
          <a:p>
            <a:pPr>
              <a:spcBef>
                <a:spcPct val="50000"/>
              </a:spcBef>
            </a:pPr>
            <a:r>
              <a:rPr lang="en-US" sz="2400" b="1" dirty="0">
                <a:solidFill>
                  <a:srgbClr val="0070C0"/>
                </a:solidFill>
              </a:rPr>
              <a:t>Resistance </a:t>
            </a:r>
            <a:r>
              <a:rPr lang="en-US" sz="2400" b="1" dirty="0" smtClean="0">
                <a:solidFill>
                  <a:srgbClr val="0070C0"/>
                </a:solidFill>
              </a:rPr>
              <a:t>SEAM </a:t>
            </a:r>
            <a:r>
              <a:rPr lang="en-US" sz="2400" b="1" dirty="0">
                <a:solidFill>
                  <a:srgbClr val="0070C0"/>
                </a:solidFill>
              </a:rPr>
              <a:t>Welding (RSW): </a:t>
            </a:r>
            <a:r>
              <a:rPr lang="en-US" sz="2400" b="1" dirty="0" smtClean="0">
                <a:solidFill>
                  <a:srgbClr val="0070C0"/>
                </a:solidFill>
              </a:rPr>
              <a:t>“</a:t>
            </a:r>
            <a:r>
              <a:rPr lang="en-US" sz="3200" b="1" i="1" dirty="0" smtClean="0">
                <a:solidFill>
                  <a:srgbClr val="0070C0"/>
                </a:solidFill>
              </a:rPr>
              <a:t>SEAM</a:t>
            </a:r>
            <a:r>
              <a:rPr lang="en-US" sz="3200" b="1" dirty="0" smtClean="0">
                <a:solidFill>
                  <a:srgbClr val="0070C0"/>
                </a:solidFill>
              </a:rPr>
              <a:t> WELDING</a:t>
            </a:r>
            <a:r>
              <a:rPr lang="en-US" sz="2400" b="1" dirty="0" smtClean="0">
                <a:solidFill>
                  <a:srgbClr val="0070C0"/>
                </a:solidFill>
              </a:rPr>
              <a:t>”</a:t>
            </a:r>
            <a:endParaRPr lang="en-US" sz="2400" b="1" dirty="0">
              <a:solidFill>
                <a:srgbClr val="0070C0"/>
              </a:solidFill>
            </a:endParaRPr>
          </a:p>
        </p:txBody>
      </p:sp>
      <p:sp>
        <p:nvSpPr>
          <p:cNvPr id="6" name="TextBox 5"/>
          <p:cNvSpPr txBox="1"/>
          <p:nvPr/>
        </p:nvSpPr>
        <p:spPr>
          <a:xfrm>
            <a:off x="152400" y="1828800"/>
            <a:ext cx="6629400" cy="3477875"/>
          </a:xfrm>
          <a:prstGeom prst="rect">
            <a:avLst/>
          </a:prstGeom>
          <a:noFill/>
        </p:spPr>
        <p:txBody>
          <a:bodyPr wrap="square" rtlCol="0">
            <a:spAutoFit/>
          </a:bodyPr>
          <a:lstStyle/>
          <a:p>
            <a:r>
              <a:rPr lang="en-US" sz="2000" b="1" u="sng" dirty="0" smtClean="0">
                <a:solidFill>
                  <a:srgbClr val="FF0000"/>
                </a:solidFill>
              </a:rPr>
              <a:t>ADVANTAGES:-</a:t>
            </a:r>
          </a:p>
          <a:p>
            <a:endParaRPr lang="en-US" sz="2000" u="sng" dirty="0" smtClean="0">
              <a:solidFill>
                <a:srgbClr val="FF0000"/>
              </a:solidFill>
            </a:endParaRPr>
          </a:p>
          <a:p>
            <a:pPr marL="342900" indent="-342900">
              <a:buFont typeface="Arial" pitchFamily="34" charset="0"/>
              <a:buChar char="•"/>
            </a:pPr>
            <a:r>
              <a:rPr lang="en-US" sz="2000" dirty="0" smtClean="0"/>
              <a:t>Produce gas or liquid tight joints.</a:t>
            </a:r>
          </a:p>
          <a:p>
            <a:pPr marL="342900" indent="-342900">
              <a:buFont typeface="Arial" pitchFamily="34" charset="0"/>
              <a:buChar char="•"/>
            </a:pPr>
            <a:r>
              <a:rPr lang="en-US" sz="2000" dirty="0" smtClean="0"/>
              <a:t>Several parallel seams can be produced.</a:t>
            </a:r>
          </a:p>
          <a:p>
            <a:pPr marL="342900" indent="-342900">
              <a:buFont typeface="Arial" pitchFamily="34" charset="0"/>
              <a:buChar char="•"/>
            </a:pPr>
            <a:r>
              <a:rPr lang="en-US" sz="2000" dirty="0" smtClean="0"/>
              <a:t>Overlap can be less than spot welding.</a:t>
            </a:r>
          </a:p>
          <a:p>
            <a:pPr marL="342900" indent="-342900">
              <a:buAutoNum type="arabicPeriod"/>
            </a:pPr>
            <a:endParaRPr lang="en-US" sz="2000" dirty="0" smtClean="0"/>
          </a:p>
          <a:p>
            <a:pPr marL="342900" indent="-342900"/>
            <a:r>
              <a:rPr lang="en-US" sz="2000" b="1" u="sng" dirty="0" smtClean="0">
                <a:solidFill>
                  <a:srgbClr val="FF0000"/>
                </a:solidFill>
              </a:rPr>
              <a:t>DIS-ADVANTAGES:-</a:t>
            </a:r>
          </a:p>
          <a:p>
            <a:pPr marL="342900" indent="-342900"/>
            <a:endParaRPr lang="en-US" sz="2000" u="sng" dirty="0" smtClean="0">
              <a:solidFill>
                <a:srgbClr val="FF0000"/>
              </a:solidFill>
            </a:endParaRPr>
          </a:p>
          <a:p>
            <a:pPr marL="342900" indent="-342900">
              <a:buFont typeface="Arial" pitchFamily="34" charset="0"/>
              <a:buChar char="•"/>
            </a:pPr>
            <a:r>
              <a:rPr lang="en-US" sz="2000" dirty="0" smtClean="0"/>
              <a:t>Cost of equipments is high.</a:t>
            </a:r>
          </a:p>
          <a:p>
            <a:pPr marL="342900" indent="-342900">
              <a:buFont typeface="Arial" pitchFamily="34" charset="0"/>
              <a:buChar char="•"/>
            </a:pPr>
            <a:r>
              <a:rPr lang="en-US" sz="2000" dirty="0" smtClean="0"/>
              <a:t>Welding can be done only along straight line.</a:t>
            </a:r>
          </a:p>
          <a:p>
            <a:pPr marL="342900" indent="-342900">
              <a:buFont typeface="Arial" pitchFamily="34" charset="0"/>
              <a:buChar char="•"/>
            </a:pPr>
            <a:r>
              <a:rPr lang="en-US" sz="2000" dirty="0" smtClean="0"/>
              <a:t>Difficult to weld thickness greater than 3mm.</a:t>
            </a:r>
            <a:endParaRPr lang="en-US" sz="2000" dirty="0"/>
          </a:p>
        </p:txBody>
      </p:sp>
      <p:pic>
        <p:nvPicPr>
          <p:cNvPr id="283649" name="Picture 1"/>
          <p:cNvPicPr>
            <a:picLocks noChangeAspect="1" noChangeArrowheads="1"/>
          </p:cNvPicPr>
          <p:nvPr/>
        </p:nvPicPr>
        <p:blipFill>
          <a:blip r:embed="rId3"/>
          <a:srcRect/>
          <a:stretch>
            <a:fillRect/>
          </a:stretch>
        </p:blipFill>
        <p:spPr bwMode="auto">
          <a:xfrm>
            <a:off x="5105400" y="1752600"/>
            <a:ext cx="3803718" cy="2609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smtClean="0"/>
              <a:t>kss@2007</a:t>
            </a:r>
          </a:p>
        </p:txBody>
      </p:sp>
      <p:sp>
        <p:nvSpPr>
          <p:cNvPr id="18435" name="Slide Number Placeholder 5"/>
          <p:cNvSpPr>
            <a:spLocks noGrp="1"/>
          </p:cNvSpPr>
          <p:nvPr>
            <p:ph type="sldNum" sz="quarter" idx="12"/>
          </p:nvPr>
        </p:nvSpPr>
        <p:spPr>
          <a:noFill/>
        </p:spPr>
        <p:txBody>
          <a:bodyPr/>
          <a:lstStyle/>
          <a:p>
            <a:fld id="{80529C2B-FCAA-4275-B72A-7975C4A77C40}" type="slidenum">
              <a:rPr lang="en-US" smtClean="0"/>
              <a:pPr/>
              <a:t>6</a:t>
            </a:fld>
            <a:endParaRPr lang="en-US" smtClean="0"/>
          </a:p>
        </p:txBody>
      </p:sp>
      <p:sp>
        <p:nvSpPr>
          <p:cNvPr id="18436" name="Rectangle 2"/>
          <p:cNvSpPr>
            <a:spLocks noGrp="1" noChangeArrowheads="1"/>
          </p:cNvSpPr>
          <p:nvPr>
            <p:ph type="title"/>
          </p:nvPr>
        </p:nvSpPr>
        <p:spPr>
          <a:xfrm>
            <a:off x="304800" y="914400"/>
            <a:ext cx="8229600" cy="1143000"/>
          </a:xfrm>
        </p:spPr>
        <p:txBody>
          <a:bodyPr/>
          <a:lstStyle/>
          <a:p>
            <a:pPr eaLnBrk="1" hangingPunct="1">
              <a:lnSpc>
                <a:spcPct val="80000"/>
              </a:lnSpc>
            </a:pPr>
            <a:r>
              <a:rPr lang="en-US" sz="4000" b="1" i="1" dirty="0" smtClean="0"/>
              <a:t>Terminologies </a:t>
            </a:r>
            <a:r>
              <a:rPr lang="en-US" sz="4000" b="1" dirty="0" smtClean="0"/>
              <a:t>associated with welding process</a:t>
            </a:r>
            <a:r>
              <a:rPr lang="en-US" sz="4000" dirty="0" smtClean="0"/>
              <a:t> </a:t>
            </a:r>
          </a:p>
        </p:txBody>
      </p:sp>
      <p:sp>
        <p:nvSpPr>
          <p:cNvPr id="18437" name="Rectangle 3"/>
          <p:cNvSpPr>
            <a:spLocks noGrp="1" noChangeArrowheads="1"/>
          </p:cNvSpPr>
          <p:nvPr>
            <p:ph type="body" idx="1"/>
          </p:nvPr>
        </p:nvSpPr>
        <p:spPr>
          <a:xfrm>
            <a:off x="228600" y="2057400"/>
            <a:ext cx="8458200" cy="4800600"/>
          </a:xfrm>
        </p:spPr>
        <p:txBody>
          <a:bodyPr/>
          <a:lstStyle/>
          <a:p>
            <a:pPr lvl="2" eaLnBrk="1" hangingPunct="1"/>
            <a:r>
              <a:rPr lang="en-US" sz="2800" b="1" i="1" u="sng" dirty="0" smtClean="0"/>
              <a:t>Base metal</a:t>
            </a:r>
            <a:r>
              <a:rPr lang="en-US" sz="2800" b="1" dirty="0" smtClean="0"/>
              <a:t> – Work pieces to be joined</a:t>
            </a:r>
            <a:endParaRPr lang="en-US" sz="2800" b="1" i="1" dirty="0" smtClean="0"/>
          </a:p>
          <a:p>
            <a:pPr lvl="2" eaLnBrk="1" hangingPunct="1"/>
            <a:r>
              <a:rPr lang="en-US" sz="2800" b="1" i="1" u="sng" dirty="0" smtClean="0"/>
              <a:t>Weld bead</a:t>
            </a:r>
            <a:r>
              <a:rPr lang="en-US" sz="2800" b="1" dirty="0" smtClean="0"/>
              <a:t> – Material deposited by the process of welding</a:t>
            </a:r>
            <a:endParaRPr lang="en-US" sz="2800" b="1" i="1" dirty="0" smtClean="0"/>
          </a:p>
          <a:p>
            <a:pPr lvl="2" eaLnBrk="1" hangingPunct="1"/>
            <a:r>
              <a:rPr lang="en-US" sz="2800" b="1" i="1" u="sng" dirty="0" smtClean="0"/>
              <a:t>Puddle </a:t>
            </a:r>
            <a:r>
              <a:rPr lang="en-US" sz="2800" b="1" dirty="0" smtClean="0"/>
              <a:t>– Portion of the base material which is melted by the heat of welding.</a:t>
            </a:r>
            <a:endParaRPr lang="en-US" sz="2800" b="1" i="1" dirty="0" smtClean="0"/>
          </a:p>
          <a:p>
            <a:pPr lvl="2" eaLnBrk="1" hangingPunct="1"/>
            <a:r>
              <a:rPr lang="en-US" sz="2800" b="1" i="1" u="sng" dirty="0" smtClean="0"/>
              <a:t>Weld pass</a:t>
            </a:r>
            <a:r>
              <a:rPr lang="en-US" sz="2800" b="1" i="1" dirty="0" smtClean="0"/>
              <a:t> </a:t>
            </a:r>
            <a:r>
              <a:rPr lang="en-US" sz="2800" b="1" dirty="0" smtClean="0"/>
              <a:t>– Movement of welding torch from one end of the joint to the other.</a:t>
            </a:r>
            <a:endParaRPr lang="en-US" sz="2800" b="1" i="1" dirty="0" smtClean="0"/>
          </a:p>
          <a:p>
            <a:pPr lvl="2" eaLnBrk="1" hangingPunct="1"/>
            <a:r>
              <a:rPr lang="en-US" sz="2800" b="1" i="1" u="sng" dirty="0" smtClean="0"/>
              <a:t>Tack weld</a:t>
            </a:r>
            <a:r>
              <a:rPr lang="en-US" sz="2800" b="1" i="1" dirty="0" smtClean="0"/>
              <a:t> </a:t>
            </a:r>
            <a:r>
              <a:rPr lang="en-US" sz="2800" b="1" dirty="0" smtClean="0"/>
              <a:t>– Temporary weld done at the ends of the work pieces.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23220"/>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(RSW): “</a:t>
            </a:r>
            <a:r>
              <a:rPr lang="en-US" sz="2800" b="1" dirty="0" smtClean="0">
                <a:solidFill>
                  <a:srgbClr val="0070C0"/>
                </a:solidFill>
              </a:rPr>
              <a:t>PROJECTION WELDING</a:t>
            </a:r>
            <a:r>
              <a:rPr lang="en-US" sz="2400" b="1" dirty="0" smtClean="0">
                <a:solidFill>
                  <a:srgbClr val="0070C0"/>
                </a:solidFill>
              </a:rPr>
              <a:t>”</a:t>
            </a:r>
            <a:endParaRPr lang="en-US" sz="2400" b="1" dirty="0">
              <a:solidFill>
                <a:srgbClr val="0070C0"/>
              </a:solidFill>
            </a:endParaRPr>
          </a:p>
        </p:txBody>
      </p:sp>
      <p:sp>
        <p:nvSpPr>
          <p:cNvPr id="7" name="Rectangle 6"/>
          <p:cNvSpPr/>
          <p:nvPr/>
        </p:nvSpPr>
        <p:spPr>
          <a:xfrm>
            <a:off x="228600" y="1600200"/>
            <a:ext cx="4648200" cy="3970318"/>
          </a:xfrm>
          <a:prstGeom prst="rect">
            <a:avLst/>
          </a:prstGeom>
        </p:spPr>
        <p:txBody>
          <a:bodyPr wrap="square">
            <a:spAutoFit/>
          </a:bodyPr>
          <a:lstStyle/>
          <a:p>
            <a:r>
              <a:rPr lang="en-US" dirty="0" smtClean="0"/>
              <a:t>In this process the electrodes act as locations for holding the parts to be joined and are, therefore, job-specific. </a:t>
            </a:r>
          </a:p>
          <a:p>
            <a:endParaRPr lang="en-US" dirty="0" smtClean="0"/>
          </a:p>
          <a:p>
            <a:r>
              <a:rPr lang="en-US" dirty="0" smtClean="0"/>
              <a:t>The joint is so designed that projections are preformed on one of the parts to be joined. </a:t>
            </a:r>
          </a:p>
          <a:p>
            <a:endParaRPr lang="en-US" dirty="0" smtClean="0"/>
          </a:p>
          <a:p>
            <a:r>
              <a:rPr lang="en-US" dirty="0" smtClean="0"/>
              <a:t>Projection welding enables the welding pressure and the heated weld zone to be localized at predetermined points. </a:t>
            </a:r>
          </a:p>
          <a:p>
            <a:endParaRPr lang="en-US" dirty="0" smtClean="0"/>
          </a:p>
          <a:p>
            <a:r>
              <a:rPr lang="en-US" dirty="0" smtClean="0"/>
              <a:t>This technique is largely used for small, precision components that need to be accurately located.</a:t>
            </a:r>
            <a:endParaRPr lang="en-US" dirty="0"/>
          </a:p>
        </p:txBody>
      </p:sp>
      <p:pic>
        <p:nvPicPr>
          <p:cNvPr id="329731" name="Picture 3"/>
          <p:cNvPicPr>
            <a:picLocks noChangeAspect="1" noChangeArrowheads="1"/>
          </p:cNvPicPr>
          <p:nvPr/>
        </p:nvPicPr>
        <p:blipFill>
          <a:blip r:embed="rId3"/>
          <a:srcRect/>
          <a:stretch>
            <a:fillRect/>
          </a:stretch>
        </p:blipFill>
        <p:spPr bwMode="auto">
          <a:xfrm>
            <a:off x="6324600" y="5715000"/>
            <a:ext cx="1655379" cy="428625"/>
          </a:xfrm>
          <a:prstGeom prst="rect">
            <a:avLst/>
          </a:prstGeom>
          <a:noFill/>
          <a:ln w="9525">
            <a:noFill/>
            <a:miter lim="800000"/>
            <a:headEnd/>
            <a:tailEnd/>
          </a:ln>
          <a:effectLst/>
        </p:spPr>
      </p:pic>
      <p:pic>
        <p:nvPicPr>
          <p:cNvPr id="11" name="Picture 10" descr="projection.png"/>
          <p:cNvPicPr>
            <a:picLocks noChangeAspect="1"/>
          </p:cNvPicPr>
          <p:nvPr/>
        </p:nvPicPr>
        <p:blipFill>
          <a:blip r:embed="rId4"/>
          <a:stretch>
            <a:fillRect/>
          </a:stretch>
        </p:blipFill>
        <p:spPr>
          <a:xfrm>
            <a:off x="4953000" y="1676400"/>
            <a:ext cx="3962400" cy="3909802"/>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523220"/>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a:t>
            </a:r>
            <a:r>
              <a:rPr lang="en-US" sz="2400" b="1" dirty="0">
                <a:solidFill>
                  <a:srgbClr val="0070C0"/>
                </a:solidFill>
              </a:rPr>
              <a:t>(RSW): </a:t>
            </a:r>
            <a:r>
              <a:rPr lang="en-US" sz="2400" b="1" dirty="0" smtClean="0">
                <a:solidFill>
                  <a:srgbClr val="0070C0"/>
                </a:solidFill>
              </a:rPr>
              <a:t>“</a:t>
            </a:r>
            <a:r>
              <a:rPr lang="en-US" sz="2800" b="1" dirty="0" smtClean="0">
                <a:solidFill>
                  <a:srgbClr val="0070C0"/>
                </a:solidFill>
              </a:rPr>
              <a:t>PROJECTION WELDING</a:t>
            </a:r>
            <a:r>
              <a:rPr lang="en-US" sz="2400" b="1" dirty="0" smtClean="0">
                <a:solidFill>
                  <a:srgbClr val="0070C0"/>
                </a:solidFill>
              </a:rPr>
              <a:t>”</a:t>
            </a:r>
            <a:endParaRPr lang="en-US" sz="2400" b="1" dirty="0">
              <a:solidFill>
                <a:srgbClr val="0070C0"/>
              </a:solidFill>
            </a:endParaRPr>
          </a:p>
        </p:txBody>
      </p:sp>
      <p:sp>
        <p:nvSpPr>
          <p:cNvPr id="6" name="TextBox 5"/>
          <p:cNvSpPr txBox="1"/>
          <p:nvPr/>
        </p:nvSpPr>
        <p:spPr>
          <a:xfrm>
            <a:off x="228600" y="1752600"/>
            <a:ext cx="8534400" cy="4801314"/>
          </a:xfrm>
          <a:prstGeom prst="rect">
            <a:avLst/>
          </a:prstGeom>
          <a:noFill/>
        </p:spPr>
        <p:txBody>
          <a:bodyPr wrap="square" rtlCol="0">
            <a:spAutoFit/>
          </a:bodyPr>
          <a:lstStyle/>
          <a:p>
            <a:r>
              <a:rPr lang="en-US" b="1" u="sng" dirty="0" smtClean="0">
                <a:solidFill>
                  <a:srgbClr val="FF0000"/>
                </a:solidFill>
              </a:rPr>
              <a:t>ADVANTAGES:-</a:t>
            </a:r>
          </a:p>
          <a:p>
            <a:endParaRPr lang="en-US" u="sng" dirty="0" smtClean="0">
              <a:solidFill>
                <a:srgbClr val="FF0000"/>
              </a:solidFill>
            </a:endParaRPr>
          </a:p>
          <a:p>
            <a:pPr marL="342900" indent="-342900">
              <a:buFont typeface="Arial" pitchFamily="34" charset="0"/>
              <a:buChar char="•"/>
            </a:pPr>
            <a:r>
              <a:rPr lang="en-US" dirty="0" smtClean="0"/>
              <a:t>It is possible to weld more than one spot at a given time.</a:t>
            </a:r>
          </a:p>
          <a:p>
            <a:pPr marL="342900" indent="-342900">
              <a:buFont typeface="Arial" pitchFamily="34" charset="0"/>
              <a:buChar char="•"/>
            </a:pPr>
            <a:r>
              <a:rPr lang="en-US" dirty="0" smtClean="0"/>
              <a:t>Life of electrode is much longer than spot welding electrode.</a:t>
            </a:r>
          </a:p>
          <a:p>
            <a:pPr marL="342900" indent="-342900">
              <a:buFont typeface="Arial" pitchFamily="34" charset="0"/>
              <a:buChar char="•"/>
            </a:pPr>
            <a:r>
              <a:rPr lang="en-US" dirty="0" smtClean="0"/>
              <a:t>The uniformity and appearance of weld is better as compared to spot welding</a:t>
            </a:r>
          </a:p>
          <a:p>
            <a:pPr marL="342900" indent="-342900">
              <a:buFont typeface="Arial" pitchFamily="34" charset="0"/>
              <a:buChar char="•"/>
            </a:pPr>
            <a:endParaRPr lang="en-US" dirty="0" smtClean="0"/>
          </a:p>
          <a:p>
            <a:pPr marL="342900" indent="-342900"/>
            <a:r>
              <a:rPr lang="en-US" b="1" u="sng" dirty="0" smtClean="0">
                <a:solidFill>
                  <a:srgbClr val="FF0000"/>
                </a:solidFill>
              </a:rPr>
              <a:t>DIS-ADVANTAGES:-</a:t>
            </a:r>
          </a:p>
          <a:p>
            <a:pPr marL="342900" indent="-342900"/>
            <a:endParaRPr lang="en-US" u="sng" dirty="0" smtClean="0">
              <a:solidFill>
                <a:srgbClr val="FF0000"/>
              </a:solidFill>
            </a:endParaRPr>
          </a:p>
          <a:p>
            <a:pPr marL="342900" indent="-342900">
              <a:buFont typeface="Arial" pitchFamily="34" charset="0"/>
              <a:buChar char="•"/>
            </a:pPr>
            <a:r>
              <a:rPr lang="en-US" dirty="0" smtClean="0"/>
              <a:t>Making of projections is an extra operation.</a:t>
            </a:r>
          </a:p>
          <a:p>
            <a:pPr marL="342900" indent="-342900">
              <a:buFont typeface="Arial" pitchFamily="34" charset="0"/>
              <a:buChar char="•"/>
            </a:pPr>
            <a:r>
              <a:rPr lang="en-US" dirty="0" smtClean="0"/>
              <a:t>All projection should be of same height.</a:t>
            </a:r>
          </a:p>
          <a:p>
            <a:pPr marL="342900" indent="-342900">
              <a:buFont typeface="Arial" pitchFamily="34" charset="0"/>
              <a:buChar char="•"/>
            </a:pPr>
            <a:r>
              <a:rPr lang="en-US" dirty="0" smtClean="0"/>
              <a:t>Metal which cannot support projection, cannot be weld.</a:t>
            </a:r>
          </a:p>
          <a:p>
            <a:pPr marL="342900" indent="-342900"/>
            <a:endParaRPr lang="en-US" dirty="0" smtClean="0"/>
          </a:p>
          <a:p>
            <a:pPr marL="342900" indent="-342900"/>
            <a:r>
              <a:rPr lang="en-US" b="1" u="sng" dirty="0" smtClean="0">
                <a:solidFill>
                  <a:srgbClr val="FF0000"/>
                </a:solidFill>
              </a:rPr>
              <a:t>APPLICATIONS:-</a:t>
            </a:r>
          </a:p>
          <a:p>
            <a:pPr marL="342900" indent="-342900"/>
            <a:endParaRPr lang="en-US" b="1" u="sng" dirty="0" smtClean="0">
              <a:solidFill>
                <a:srgbClr val="FF0000"/>
              </a:solidFill>
            </a:endParaRPr>
          </a:p>
          <a:p>
            <a:pPr marL="342900" indent="-342900">
              <a:buFont typeface="Arial" pitchFamily="34" charset="0"/>
              <a:buChar char="•"/>
            </a:pPr>
            <a:r>
              <a:rPr lang="en-US" dirty="0" smtClean="0"/>
              <a:t>Used for welding refrigerator </a:t>
            </a:r>
            <a:r>
              <a:rPr lang="en-US" dirty="0" err="1" smtClean="0"/>
              <a:t>condensor</a:t>
            </a:r>
            <a:endParaRPr lang="en-US" dirty="0" smtClean="0"/>
          </a:p>
          <a:p>
            <a:pPr marL="342900" indent="-342900"/>
            <a:endParaRPr lang="en-US" b="1" u="sng" dirty="0" smtClean="0">
              <a:solidFill>
                <a:srgbClr val="FF0000"/>
              </a:solidFill>
            </a:endParaRPr>
          </a:p>
          <a:p>
            <a:pPr marL="342900" indent="-342900"/>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(RSW): </a:t>
            </a:r>
            <a:r>
              <a:rPr lang="en-US" sz="3600" b="1" dirty="0" smtClean="0">
                <a:solidFill>
                  <a:srgbClr val="0070C0"/>
                </a:solidFill>
              </a:rPr>
              <a:t>“</a:t>
            </a:r>
            <a:r>
              <a:rPr lang="en-US" sz="2400" b="1" dirty="0" smtClean="0">
                <a:solidFill>
                  <a:srgbClr val="0070C0"/>
                </a:solidFill>
              </a:rPr>
              <a:t>BUTT OR UPSET WELDING</a:t>
            </a:r>
            <a:r>
              <a:rPr lang="en-US" sz="3600" b="1" dirty="0" smtClean="0">
                <a:solidFill>
                  <a:srgbClr val="0070C0"/>
                </a:solidFill>
              </a:rPr>
              <a:t>”</a:t>
            </a:r>
            <a:endParaRPr lang="en-US" sz="2400" b="1" dirty="0">
              <a:solidFill>
                <a:srgbClr val="0070C0"/>
              </a:solidFill>
            </a:endParaRPr>
          </a:p>
        </p:txBody>
      </p:sp>
      <p:pic>
        <p:nvPicPr>
          <p:cNvPr id="330756" name="Picture 4"/>
          <p:cNvPicPr>
            <a:picLocks noChangeAspect="1" noChangeArrowheads="1"/>
          </p:cNvPicPr>
          <p:nvPr/>
        </p:nvPicPr>
        <p:blipFill>
          <a:blip r:embed="rId3"/>
          <a:srcRect/>
          <a:stretch>
            <a:fillRect/>
          </a:stretch>
        </p:blipFill>
        <p:spPr bwMode="auto">
          <a:xfrm>
            <a:off x="4191000" y="1371600"/>
            <a:ext cx="4743450" cy="4867275"/>
          </a:xfrm>
          <a:prstGeom prst="rect">
            <a:avLst/>
          </a:prstGeom>
          <a:noFill/>
          <a:ln w="9525">
            <a:noFill/>
            <a:miter lim="800000"/>
            <a:headEnd/>
            <a:tailEnd/>
          </a:ln>
          <a:effectLst/>
        </p:spPr>
      </p:pic>
      <p:pic>
        <p:nvPicPr>
          <p:cNvPr id="330757" name="Picture 5"/>
          <p:cNvPicPr>
            <a:picLocks noChangeAspect="1" noChangeArrowheads="1"/>
          </p:cNvPicPr>
          <p:nvPr/>
        </p:nvPicPr>
        <p:blipFill>
          <a:blip r:embed="rId4"/>
          <a:srcRect/>
          <a:stretch>
            <a:fillRect/>
          </a:stretch>
        </p:blipFill>
        <p:spPr bwMode="auto">
          <a:xfrm>
            <a:off x="4800600" y="6248400"/>
            <a:ext cx="1020404" cy="514350"/>
          </a:xfrm>
          <a:prstGeom prst="rect">
            <a:avLst/>
          </a:prstGeom>
          <a:noFill/>
          <a:ln w="9525">
            <a:noFill/>
            <a:miter lim="800000"/>
            <a:headEnd/>
            <a:tailEnd/>
          </a:ln>
          <a:effectLst/>
        </p:spPr>
      </p:pic>
      <p:sp>
        <p:nvSpPr>
          <p:cNvPr id="5" name="Rectangle 4"/>
          <p:cNvSpPr/>
          <p:nvPr/>
        </p:nvSpPr>
        <p:spPr>
          <a:xfrm>
            <a:off x="228600" y="1600200"/>
            <a:ext cx="3962400" cy="3970318"/>
          </a:xfrm>
          <a:prstGeom prst="rect">
            <a:avLst/>
          </a:prstGeom>
        </p:spPr>
        <p:txBody>
          <a:bodyPr wrap="square">
            <a:spAutoFit/>
          </a:bodyPr>
          <a:lstStyle/>
          <a:p>
            <a:r>
              <a:rPr lang="en-US" dirty="0" smtClean="0"/>
              <a:t>The two ends of the rods are brought together with just sufficient force to ensure the current can flow without arcing. </a:t>
            </a:r>
          </a:p>
          <a:p>
            <a:r>
              <a:rPr lang="en-US" dirty="0" smtClean="0"/>
              <a:t>The resistance of the joint interface ensures that local heating will take place on the passage of a heavy electric current at low voltage. </a:t>
            </a:r>
          </a:p>
          <a:p>
            <a:endParaRPr lang="en-US" dirty="0" smtClean="0"/>
          </a:p>
          <a:p>
            <a:r>
              <a:rPr lang="en-US" dirty="0" smtClean="0"/>
              <a:t>When the metal in the joint zone has reached its welding temperature, the current is switched off and the axial force on the joint is increased to complete the weld.</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646331"/>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(RSW): </a:t>
            </a:r>
            <a:r>
              <a:rPr lang="en-US" sz="3600" b="1" dirty="0" smtClean="0">
                <a:solidFill>
                  <a:srgbClr val="0070C0"/>
                </a:solidFill>
              </a:rPr>
              <a:t>“</a:t>
            </a:r>
            <a:r>
              <a:rPr lang="en-US" sz="2400" b="1" dirty="0" smtClean="0">
                <a:solidFill>
                  <a:srgbClr val="0070C0"/>
                </a:solidFill>
              </a:rPr>
              <a:t>BUTT OR UPSET WELDING</a:t>
            </a:r>
            <a:r>
              <a:rPr lang="en-US" sz="3600" b="1" dirty="0" smtClean="0">
                <a:solidFill>
                  <a:srgbClr val="0070C0"/>
                </a:solidFill>
              </a:rPr>
              <a:t>”</a:t>
            </a:r>
            <a:endParaRPr lang="en-US" sz="2400" b="1" dirty="0">
              <a:solidFill>
                <a:srgbClr val="0070C0"/>
              </a:solidFill>
            </a:endParaRPr>
          </a:p>
        </p:txBody>
      </p:sp>
      <p:sp>
        <p:nvSpPr>
          <p:cNvPr id="6" name="TextBox 5"/>
          <p:cNvSpPr txBox="1"/>
          <p:nvPr/>
        </p:nvSpPr>
        <p:spPr>
          <a:xfrm>
            <a:off x="533400" y="1828800"/>
            <a:ext cx="3276600" cy="2677656"/>
          </a:xfrm>
          <a:prstGeom prst="rect">
            <a:avLst/>
          </a:prstGeom>
          <a:noFill/>
        </p:spPr>
        <p:txBody>
          <a:bodyPr wrap="square" rtlCol="0">
            <a:spAutoFit/>
          </a:bodyPr>
          <a:lstStyle/>
          <a:p>
            <a:pPr marL="342900" indent="-342900"/>
            <a:r>
              <a:rPr lang="en-US" sz="2400" b="1" u="sng" dirty="0" smtClean="0">
                <a:solidFill>
                  <a:srgbClr val="FF0000"/>
                </a:solidFill>
              </a:rPr>
              <a:t>APPLICATIONS:-</a:t>
            </a:r>
          </a:p>
          <a:p>
            <a:endParaRPr lang="en-US" sz="2400" u="sng" dirty="0" smtClean="0">
              <a:solidFill>
                <a:srgbClr val="FF0000"/>
              </a:solidFill>
            </a:endParaRPr>
          </a:p>
          <a:p>
            <a:pPr marL="342900" indent="-342900">
              <a:buFont typeface="Arial" pitchFamily="34" charset="0"/>
              <a:buChar char="•"/>
            </a:pPr>
            <a:r>
              <a:rPr lang="en-US" sz="2400" dirty="0" smtClean="0"/>
              <a:t>In wire drawing Industries</a:t>
            </a:r>
          </a:p>
          <a:p>
            <a:pPr marL="342900" indent="-342900">
              <a:buFont typeface="Arial" pitchFamily="34" charset="0"/>
              <a:buChar char="•"/>
            </a:pPr>
            <a:r>
              <a:rPr lang="en-US" sz="2400" dirty="0" smtClean="0"/>
              <a:t>For producing butt joint in tubes, pipes &amp; rods etc.</a:t>
            </a:r>
            <a:endParaRPr lang="en-US" sz="2400" dirty="0"/>
          </a:p>
        </p:txBody>
      </p:sp>
      <p:pic>
        <p:nvPicPr>
          <p:cNvPr id="5" name="Picture 4" descr="butt we.jpg"/>
          <p:cNvPicPr>
            <a:picLocks noChangeAspect="1"/>
          </p:cNvPicPr>
          <p:nvPr/>
        </p:nvPicPr>
        <p:blipFill>
          <a:blip r:embed="rId3"/>
          <a:stretch>
            <a:fillRect/>
          </a:stretch>
        </p:blipFill>
        <p:spPr>
          <a:xfrm>
            <a:off x="3886200" y="1828800"/>
            <a:ext cx="4662606" cy="441960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(RSW): </a:t>
            </a:r>
            <a:r>
              <a:rPr lang="en-US" sz="3600" b="1" dirty="0" smtClean="0">
                <a:solidFill>
                  <a:srgbClr val="0070C0"/>
                </a:solidFill>
              </a:rPr>
              <a:t>“</a:t>
            </a:r>
            <a:r>
              <a:rPr lang="en-US" sz="2400" b="1" dirty="0" smtClean="0">
                <a:solidFill>
                  <a:srgbClr val="0070C0"/>
                </a:solidFill>
              </a:rPr>
              <a:t>FLASH</a:t>
            </a:r>
            <a:r>
              <a:rPr lang="en-US" sz="3600" b="1" dirty="0" smtClean="0">
                <a:solidFill>
                  <a:srgbClr val="0070C0"/>
                </a:solidFill>
              </a:rPr>
              <a:t> </a:t>
            </a:r>
            <a:r>
              <a:rPr lang="en-US" sz="2400" b="1" dirty="0" smtClean="0">
                <a:solidFill>
                  <a:srgbClr val="0070C0"/>
                </a:solidFill>
              </a:rPr>
              <a:t>BUTT WELDING</a:t>
            </a:r>
            <a:r>
              <a:rPr lang="en-US" sz="3600" b="1" dirty="0" smtClean="0">
                <a:solidFill>
                  <a:srgbClr val="0070C0"/>
                </a:solidFill>
              </a:rPr>
              <a:t>”</a:t>
            </a:r>
            <a:endParaRPr lang="en-US" sz="2400" b="1" dirty="0">
              <a:solidFill>
                <a:srgbClr val="0070C0"/>
              </a:solidFill>
            </a:endParaRPr>
          </a:p>
        </p:txBody>
      </p:sp>
      <p:sp>
        <p:nvSpPr>
          <p:cNvPr id="5" name="Rectangle 4"/>
          <p:cNvSpPr/>
          <p:nvPr/>
        </p:nvSpPr>
        <p:spPr>
          <a:xfrm>
            <a:off x="228600" y="1600200"/>
            <a:ext cx="3886200" cy="2805320"/>
          </a:xfrm>
          <a:prstGeom prst="rect">
            <a:avLst/>
          </a:prstGeom>
        </p:spPr>
        <p:txBody>
          <a:bodyPr wrap="square">
            <a:spAutoFit/>
          </a:bodyPr>
          <a:lstStyle/>
          <a:p>
            <a:pPr>
              <a:lnSpc>
                <a:spcPct val="150000"/>
              </a:lnSpc>
            </a:pPr>
            <a:r>
              <a:rPr lang="en-US" sz="2000" dirty="0" smtClean="0"/>
              <a:t>Flash butt welding is similar to upset butt welding except that the heat required for melting is obtained by means of an arc rather than the simple resistance welding.</a:t>
            </a:r>
            <a:endParaRPr lang="en-US" sz="2000" dirty="0"/>
          </a:p>
        </p:txBody>
      </p:sp>
      <p:pic>
        <p:nvPicPr>
          <p:cNvPr id="6" name="Picture 5" descr="flash welding.png"/>
          <p:cNvPicPr>
            <a:picLocks noChangeAspect="1"/>
          </p:cNvPicPr>
          <p:nvPr/>
        </p:nvPicPr>
        <p:blipFill>
          <a:blip r:embed="rId3"/>
          <a:stretch>
            <a:fillRect/>
          </a:stretch>
        </p:blipFill>
        <p:spPr>
          <a:xfrm>
            <a:off x="4114800" y="1371600"/>
            <a:ext cx="4714875" cy="5295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0" y="990600"/>
            <a:ext cx="8763000" cy="646331"/>
          </a:xfrm>
          <a:prstGeom prst="rect">
            <a:avLst/>
          </a:prstGeom>
          <a:noFill/>
          <a:ln w="9525">
            <a:noFill/>
            <a:miter lim="800000"/>
            <a:headEnd/>
            <a:tailEnd/>
          </a:ln>
        </p:spPr>
        <p:txBody>
          <a:bodyPr wrap="square">
            <a:spAutoFit/>
          </a:bodyPr>
          <a:lstStyle/>
          <a:p>
            <a:pPr>
              <a:spcBef>
                <a:spcPct val="50000"/>
              </a:spcBef>
            </a:pPr>
            <a:r>
              <a:rPr lang="en-US" sz="2400" b="1" dirty="0" smtClean="0">
                <a:solidFill>
                  <a:srgbClr val="0070C0"/>
                </a:solidFill>
              </a:rPr>
              <a:t>Resistance Welding (RSW): </a:t>
            </a:r>
            <a:r>
              <a:rPr lang="en-US" sz="3600" b="1" dirty="0" smtClean="0">
                <a:solidFill>
                  <a:srgbClr val="0070C0"/>
                </a:solidFill>
              </a:rPr>
              <a:t>“</a:t>
            </a:r>
            <a:r>
              <a:rPr lang="en-US" sz="2400" b="1" dirty="0" smtClean="0">
                <a:solidFill>
                  <a:srgbClr val="0070C0"/>
                </a:solidFill>
              </a:rPr>
              <a:t>BUTT OR UPSET WELDING</a:t>
            </a:r>
            <a:r>
              <a:rPr lang="en-US" sz="3600" b="1" dirty="0" smtClean="0">
                <a:solidFill>
                  <a:srgbClr val="0070C0"/>
                </a:solidFill>
              </a:rPr>
              <a:t>”</a:t>
            </a:r>
            <a:endParaRPr lang="en-US" sz="2400" b="1" dirty="0">
              <a:solidFill>
                <a:srgbClr val="0070C0"/>
              </a:solidFill>
            </a:endParaRPr>
          </a:p>
        </p:txBody>
      </p:sp>
      <p:sp>
        <p:nvSpPr>
          <p:cNvPr id="6" name="TextBox 5"/>
          <p:cNvSpPr txBox="1"/>
          <p:nvPr/>
        </p:nvSpPr>
        <p:spPr>
          <a:xfrm>
            <a:off x="228600" y="1828800"/>
            <a:ext cx="3581400" cy="4524315"/>
          </a:xfrm>
          <a:prstGeom prst="rect">
            <a:avLst/>
          </a:prstGeom>
          <a:noFill/>
        </p:spPr>
        <p:txBody>
          <a:bodyPr wrap="square" rtlCol="0">
            <a:spAutoFit/>
          </a:bodyPr>
          <a:lstStyle/>
          <a:p>
            <a:pPr marL="342900" indent="-342900"/>
            <a:r>
              <a:rPr lang="en-US" sz="2400" b="1" u="sng" dirty="0" smtClean="0">
                <a:solidFill>
                  <a:srgbClr val="FF0000"/>
                </a:solidFill>
              </a:rPr>
              <a:t>ADVANTAGES:-</a:t>
            </a:r>
          </a:p>
          <a:p>
            <a:endParaRPr lang="en-US" sz="2400" u="sng" dirty="0" smtClean="0">
              <a:solidFill>
                <a:srgbClr val="FF0000"/>
              </a:solidFill>
            </a:endParaRPr>
          </a:p>
          <a:p>
            <a:pPr marL="342900" indent="-342900">
              <a:buFont typeface="Arial" pitchFamily="34" charset="0"/>
              <a:buChar char="•"/>
            </a:pPr>
            <a:r>
              <a:rPr lang="en-US" sz="2000" dirty="0" smtClean="0"/>
              <a:t>It consumes less welding current</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Process is cheap.</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Process is fast.</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It offers 100% strength factor.</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Preparation of weld surface is not required.</a:t>
            </a:r>
            <a:endParaRPr lang="en-US" sz="2000" dirty="0"/>
          </a:p>
        </p:txBody>
      </p:sp>
      <p:pic>
        <p:nvPicPr>
          <p:cNvPr id="7" name="Picture 6" descr="flash.png"/>
          <p:cNvPicPr>
            <a:picLocks noChangeAspect="1"/>
          </p:cNvPicPr>
          <p:nvPr/>
        </p:nvPicPr>
        <p:blipFill>
          <a:blip r:embed="rId3"/>
          <a:stretch>
            <a:fillRect/>
          </a:stretch>
        </p:blipFill>
        <p:spPr>
          <a:xfrm>
            <a:off x="4038600" y="1676400"/>
            <a:ext cx="4860000" cy="41148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0" y="609600"/>
            <a:ext cx="8839200" cy="2339102"/>
          </a:xfrm>
          <a:prstGeom prst="rect">
            <a:avLst/>
          </a:prstGeom>
          <a:noFill/>
          <a:ln w="9525">
            <a:noFill/>
            <a:miter lim="800000"/>
            <a:headEnd/>
            <a:tailEnd/>
          </a:ln>
        </p:spPr>
        <p:txBody>
          <a:bodyPr wrap="square">
            <a:spAutoFit/>
          </a:bodyPr>
          <a:lstStyle/>
          <a:p>
            <a:pPr marL="457200" indent="-457200">
              <a:spcBef>
                <a:spcPct val="50000"/>
              </a:spcBef>
            </a:pPr>
            <a:r>
              <a:rPr lang="en-US" sz="3200" dirty="0" smtClean="0">
                <a:solidFill>
                  <a:srgbClr val="0070C0"/>
                </a:solidFill>
              </a:rPr>
              <a:t>               </a:t>
            </a:r>
            <a:r>
              <a:rPr lang="en-US" sz="3200" b="1" dirty="0" smtClean="0">
                <a:solidFill>
                  <a:srgbClr val="0070C0"/>
                </a:solidFill>
              </a:rPr>
              <a:t>“SOLDERING AND BRAZING”</a:t>
            </a:r>
            <a:r>
              <a:rPr lang="en-US" sz="3200" dirty="0" smtClean="0">
                <a:solidFill>
                  <a:srgbClr val="0070C0"/>
                </a:solidFill>
              </a:rPr>
              <a:t> </a:t>
            </a:r>
            <a:endParaRPr lang="en-US" dirty="0">
              <a:solidFill>
                <a:srgbClr val="0070C0"/>
              </a:solidFill>
            </a:endParaRPr>
          </a:p>
          <a:p>
            <a:pPr marL="457200" indent="-457200">
              <a:spcBef>
                <a:spcPct val="50000"/>
              </a:spcBef>
              <a:buFontTx/>
              <a:buAutoNum type="arabicPeriod"/>
            </a:pPr>
            <a:r>
              <a:rPr lang="en-US" dirty="0"/>
              <a:t>Brazing and Soldering: Melting of filler rod only</a:t>
            </a:r>
          </a:p>
          <a:p>
            <a:pPr marL="914400" lvl="1" indent="-457200">
              <a:spcBef>
                <a:spcPct val="50000"/>
              </a:spcBef>
              <a:buFontTx/>
              <a:buChar char="•"/>
            </a:pPr>
            <a:r>
              <a:rPr lang="en-US" sz="2000" dirty="0"/>
              <a:t> Brazing: higher temperature, ~brass filler, strong </a:t>
            </a:r>
          </a:p>
          <a:p>
            <a:pPr marL="914400" lvl="1" indent="-457200">
              <a:spcBef>
                <a:spcPct val="50000"/>
              </a:spcBef>
              <a:buFontTx/>
              <a:buChar char="•"/>
            </a:pPr>
            <a:r>
              <a:rPr lang="en-US" sz="2000" dirty="0"/>
              <a:t> Soldering: lower temp, ~tin-lead filler, weak</a:t>
            </a:r>
            <a:endParaRPr lang="en-US" dirty="0"/>
          </a:p>
          <a:p>
            <a:pPr marL="457200" indent="-457200">
              <a:spcBef>
                <a:spcPct val="50000"/>
              </a:spcBef>
              <a:buFontTx/>
              <a:buAutoNum type="arabicPeriod"/>
            </a:pPr>
            <a:r>
              <a:rPr lang="en-US" dirty="0"/>
              <a:t>Welding:  Melting of filler rod and base </a:t>
            </a:r>
            <a:r>
              <a:rPr lang="en-US" dirty="0" smtClean="0"/>
              <a:t>metal</a:t>
            </a:r>
            <a:endParaRPr lang="en-US" dirty="0"/>
          </a:p>
        </p:txBody>
      </p:sp>
      <p:pic>
        <p:nvPicPr>
          <p:cNvPr id="1028" name="Picture 6"/>
          <p:cNvPicPr>
            <a:picLocks noChangeAspect="1" noChangeArrowheads="1"/>
          </p:cNvPicPr>
          <p:nvPr/>
        </p:nvPicPr>
        <p:blipFill>
          <a:blip r:embed="rId4"/>
          <a:srcRect l="15999" t="12587" b="3979"/>
          <a:stretch>
            <a:fillRect/>
          </a:stretch>
        </p:blipFill>
        <p:spPr bwMode="auto">
          <a:xfrm>
            <a:off x="457200" y="3535363"/>
            <a:ext cx="3886200" cy="2895600"/>
          </a:xfrm>
          <a:prstGeom prst="rect">
            <a:avLst/>
          </a:prstGeom>
          <a:noFill/>
          <a:ln w="9525">
            <a:noFill/>
            <a:miter lim="800000"/>
            <a:headEnd/>
            <a:tailEnd/>
          </a:ln>
        </p:spPr>
      </p:pic>
      <p:sp>
        <p:nvSpPr>
          <p:cNvPr id="1029" name="Rectangle 7"/>
          <p:cNvSpPr>
            <a:spLocks noChangeArrowheads="1"/>
          </p:cNvSpPr>
          <p:nvPr/>
        </p:nvSpPr>
        <p:spPr bwMode="auto">
          <a:xfrm>
            <a:off x="2590800" y="6583363"/>
            <a:ext cx="1677988" cy="274637"/>
          </a:xfrm>
          <a:prstGeom prst="rect">
            <a:avLst/>
          </a:prstGeom>
          <a:noFill/>
          <a:ln w="9525">
            <a:noFill/>
            <a:miter lim="800000"/>
            <a:headEnd/>
            <a:tailEnd/>
          </a:ln>
        </p:spPr>
        <p:txBody>
          <a:bodyPr wrap="none">
            <a:spAutoFit/>
          </a:bodyPr>
          <a:lstStyle/>
          <a:p>
            <a:r>
              <a:rPr lang="en-US" sz="1200"/>
              <a:t>sales.nordex-online.com</a:t>
            </a:r>
          </a:p>
        </p:txBody>
      </p:sp>
      <p:graphicFrame>
        <p:nvGraphicFramePr>
          <p:cNvPr id="1026" name="Object 10"/>
          <p:cNvGraphicFramePr>
            <a:graphicFrameLocks noChangeAspect="1"/>
          </p:cNvGraphicFramePr>
          <p:nvPr/>
        </p:nvGraphicFramePr>
        <p:xfrm>
          <a:off x="4800600" y="3581400"/>
          <a:ext cx="3886200" cy="2894013"/>
        </p:xfrm>
        <a:graphic>
          <a:graphicData uri="http://schemas.openxmlformats.org/presentationml/2006/ole">
            <p:oleObj spid="_x0000_s345090" name="Photo Editor Photo" r:id="rId5" imgW="4285714" imgH="3191320" progId="">
              <p:embed/>
            </p:oleObj>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z="4000" b="1" u="sng" dirty="0">
                <a:latin typeface="Arial" pitchFamily="34" charset="0"/>
                <a:cs typeface="Arial" pitchFamily="34" charset="0"/>
              </a:rPr>
              <a:t>Soldering</a:t>
            </a:r>
            <a:r>
              <a:rPr lang="en-US" dirty="0"/>
              <a:t> </a:t>
            </a:r>
          </a:p>
        </p:txBody>
      </p:sp>
      <p:sp>
        <p:nvSpPr>
          <p:cNvPr id="40963" name="Rectangle 3"/>
          <p:cNvSpPr>
            <a:spLocks noGrp="1" noChangeArrowheads="1"/>
          </p:cNvSpPr>
          <p:nvPr>
            <p:ph type="body" sz="half" idx="1"/>
          </p:nvPr>
        </p:nvSpPr>
        <p:spPr>
          <a:xfrm>
            <a:off x="152400" y="1600200"/>
            <a:ext cx="4724400" cy="4525963"/>
          </a:xfrm>
        </p:spPr>
        <p:txBody>
          <a:bodyPr/>
          <a:lstStyle/>
          <a:p>
            <a:r>
              <a:rPr lang="en-US" sz="1800" dirty="0">
                <a:latin typeface="Arial" pitchFamily="34" charset="0"/>
                <a:cs typeface="Arial" pitchFamily="34" charset="0"/>
              </a:rPr>
              <a:t>It   is a low temperature joining </a:t>
            </a:r>
            <a:r>
              <a:rPr lang="en-US" sz="1800" dirty="0" smtClean="0">
                <a:latin typeface="Arial" pitchFamily="34" charset="0"/>
                <a:cs typeface="Arial" pitchFamily="34" charset="0"/>
              </a:rPr>
              <a:t>process in which fusible alloy or metal is introduced in a liquid state between work piece to be joined </a:t>
            </a:r>
            <a:r>
              <a:rPr lang="en-US" sz="1800" dirty="0">
                <a:latin typeface="Arial" pitchFamily="34" charset="0"/>
                <a:cs typeface="Arial" pitchFamily="34" charset="0"/>
              </a:rPr>
              <a:t>It is performed at temperatures below </a:t>
            </a:r>
            <a:r>
              <a:rPr lang="en-US" sz="1800" dirty="0" smtClean="0">
                <a:latin typeface="Arial" pitchFamily="34" charset="0"/>
                <a:cs typeface="Arial" pitchFamily="34" charset="0"/>
              </a:rPr>
              <a:t>450ºC </a:t>
            </a:r>
            <a:r>
              <a:rPr lang="en-US" sz="1800" dirty="0">
                <a:latin typeface="Arial" pitchFamily="34" charset="0"/>
                <a:cs typeface="Arial" pitchFamily="34" charset="0"/>
              </a:rPr>
              <a:t>for joining</a:t>
            </a:r>
            <a:r>
              <a:rPr lang="en-US" sz="1800" dirty="0" smtClean="0">
                <a:latin typeface="Arial" pitchFamily="34" charset="0"/>
                <a:cs typeface="Arial" pitchFamily="34" charset="0"/>
              </a:rPr>
              <a:t>. </a:t>
            </a:r>
            <a:r>
              <a:rPr lang="en-US" sz="1800" u="sng" dirty="0" smtClean="0">
                <a:latin typeface="Arial" pitchFamily="34" charset="0"/>
                <a:cs typeface="Arial" pitchFamily="34" charset="0"/>
              </a:rPr>
              <a:t>The filler metal is called</a:t>
            </a:r>
            <a:r>
              <a:rPr lang="en-US" sz="1800" dirty="0" smtClean="0">
                <a:latin typeface="Arial" pitchFamily="34" charset="0"/>
                <a:cs typeface="Arial" pitchFamily="34" charset="0"/>
              </a:rPr>
              <a:t> </a:t>
            </a:r>
            <a:r>
              <a:rPr lang="en-US" sz="1800" b="1" dirty="0" smtClean="0">
                <a:solidFill>
                  <a:srgbClr val="FF0000"/>
                </a:solidFill>
                <a:latin typeface="Arial" pitchFamily="34" charset="0"/>
                <a:cs typeface="Arial" pitchFamily="34" charset="0"/>
              </a:rPr>
              <a:t>SOLDER</a:t>
            </a:r>
            <a:r>
              <a:rPr lang="en-US" sz="1800" dirty="0" smtClean="0">
                <a:latin typeface="Arial" pitchFamily="34" charset="0"/>
                <a:cs typeface="Arial" pitchFamily="34" charset="0"/>
              </a:rPr>
              <a:t>  </a:t>
            </a:r>
            <a:endParaRPr lang="en-US" sz="1800" dirty="0">
              <a:latin typeface="Arial" pitchFamily="34" charset="0"/>
              <a:cs typeface="Arial" pitchFamily="34" charset="0"/>
            </a:endParaRPr>
          </a:p>
          <a:p>
            <a:r>
              <a:rPr lang="en-US" sz="1800" dirty="0">
                <a:latin typeface="Arial" pitchFamily="34" charset="0"/>
                <a:cs typeface="Arial" pitchFamily="34" charset="0"/>
              </a:rPr>
              <a:t>Soldering is used for,</a:t>
            </a:r>
          </a:p>
          <a:p>
            <a:pPr lvl="2"/>
            <a:r>
              <a:rPr lang="en-US" sz="1800" dirty="0">
                <a:latin typeface="Arial" pitchFamily="34" charset="0"/>
                <a:cs typeface="Arial" pitchFamily="34" charset="0"/>
              </a:rPr>
              <a:t>Sealing, as in automotive radiators or tin cans</a:t>
            </a:r>
          </a:p>
          <a:p>
            <a:pPr lvl="2"/>
            <a:r>
              <a:rPr lang="en-US" sz="1800" dirty="0">
                <a:latin typeface="Arial" pitchFamily="34" charset="0"/>
                <a:cs typeface="Arial" pitchFamily="34" charset="0"/>
              </a:rPr>
              <a:t>Electrical Connections</a:t>
            </a:r>
          </a:p>
          <a:p>
            <a:pPr lvl="2"/>
            <a:r>
              <a:rPr lang="en-US" sz="1800" dirty="0">
                <a:latin typeface="Arial" pitchFamily="34" charset="0"/>
                <a:cs typeface="Arial" pitchFamily="34" charset="0"/>
              </a:rPr>
              <a:t>Joining thermally sensitive components</a:t>
            </a:r>
          </a:p>
          <a:p>
            <a:pPr lvl="2"/>
            <a:r>
              <a:rPr lang="en-US" sz="1800" dirty="0">
                <a:latin typeface="Arial" pitchFamily="34" charset="0"/>
                <a:cs typeface="Arial" pitchFamily="34" charset="0"/>
              </a:rPr>
              <a:t>Joining dissimilar metals</a:t>
            </a:r>
          </a:p>
          <a:p>
            <a:pPr lvl="2">
              <a:buFontTx/>
              <a:buNone/>
            </a:pPr>
            <a:endParaRPr lang="en-US" sz="1800" dirty="0"/>
          </a:p>
        </p:txBody>
      </p:sp>
      <p:pic>
        <p:nvPicPr>
          <p:cNvPr id="40967" name="Picture 7"/>
          <p:cNvPicPr>
            <a:picLocks noGrp="1" noChangeAspect="1" noChangeArrowheads="1"/>
          </p:cNvPicPr>
          <p:nvPr>
            <p:ph sz="half" idx="2"/>
          </p:nvPr>
        </p:nvPicPr>
        <p:blipFill>
          <a:blip r:embed="rId2" cstate="print"/>
          <a:srcRect/>
          <a:stretch>
            <a:fillRect/>
          </a:stretch>
        </p:blipFill>
        <p:spPr>
          <a:xfrm>
            <a:off x="5410200" y="3505200"/>
            <a:ext cx="3048000" cy="3226847"/>
          </a:xfrm>
          <a:noFill/>
          <a:ln/>
        </p:spPr>
      </p:pic>
      <p:pic>
        <p:nvPicPr>
          <p:cNvPr id="5" name="Picture 4" descr="soldering 2.jpg"/>
          <p:cNvPicPr>
            <a:picLocks noChangeAspect="1"/>
          </p:cNvPicPr>
          <p:nvPr/>
        </p:nvPicPr>
        <p:blipFill>
          <a:blip r:embed="rId3"/>
          <a:stretch>
            <a:fillRect/>
          </a:stretch>
        </p:blipFill>
        <p:spPr>
          <a:xfrm>
            <a:off x="5181600" y="762000"/>
            <a:ext cx="3505200" cy="2625517"/>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sz="3600" b="1" u="sng" dirty="0" smtClean="0">
                <a:latin typeface="Arial" pitchFamily="34" charset="0"/>
                <a:cs typeface="Arial" pitchFamily="34" charset="0"/>
              </a:rPr>
              <a:t>Types of Solder &amp; Fluxes</a:t>
            </a:r>
            <a:r>
              <a:rPr lang="en-US" sz="5400" dirty="0" smtClean="0">
                <a:latin typeface="Arial" pitchFamily="34" charset="0"/>
                <a:cs typeface="Arial" pitchFamily="34" charset="0"/>
              </a:rPr>
              <a:t> </a:t>
            </a:r>
            <a:endParaRPr lang="en-US" sz="5400" dirty="0">
              <a:latin typeface="Arial" pitchFamily="34" charset="0"/>
              <a:cs typeface="Arial" pitchFamily="34" charset="0"/>
            </a:endParaRPr>
          </a:p>
        </p:txBody>
      </p:sp>
      <p:sp>
        <p:nvSpPr>
          <p:cNvPr id="40963" name="Rectangle 3"/>
          <p:cNvSpPr>
            <a:spLocks noGrp="1" noChangeArrowheads="1"/>
          </p:cNvSpPr>
          <p:nvPr>
            <p:ph type="body" sz="half" idx="1"/>
          </p:nvPr>
        </p:nvSpPr>
        <p:spPr>
          <a:xfrm>
            <a:off x="152400" y="1600200"/>
            <a:ext cx="5257800" cy="4724400"/>
          </a:xfrm>
        </p:spPr>
        <p:txBody>
          <a:bodyPr/>
          <a:lstStyle/>
          <a:p>
            <a:r>
              <a:rPr lang="en-US" sz="1800" dirty="0" smtClean="0">
                <a:solidFill>
                  <a:srgbClr val="FF0000"/>
                </a:solidFill>
                <a:latin typeface="Arial" pitchFamily="34" charset="0"/>
                <a:cs typeface="Arial" pitchFamily="34" charset="0"/>
              </a:rPr>
              <a:t>Soft solder</a:t>
            </a:r>
            <a:r>
              <a:rPr lang="en-US" sz="1800" dirty="0" smtClean="0">
                <a:latin typeface="Arial" pitchFamily="34" charset="0"/>
                <a:cs typeface="Arial" pitchFamily="34" charset="0"/>
              </a:rPr>
              <a:t>- Lead 37% and Tin 63%</a:t>
            </a:r>
          </a:p>
          <a:p>
            <a:r>
              <a:rPr lang="en-US" sz="1800" dirty="0" smtClean="0">
                <a:solidFill>
                  <a:srgbClr val="FF0000"/>
                </a:solidFill>
                <a:latin typeface="Arial" pitchFamily="34" charset="0"/>
                <a:cs typeface="Arial" pitchFamily="34" charset="0"/>
              </a:rPr>
              <a:t>Medium solder</a:t>
            </a:r>
            <a:r>
              <a:rPr lang="en-US" sz="1800" dirty="0" smtClean="0">
                <a:latin typeface="Arial" pitchFamily="34" charset="0"/>
                <a:cs typeface="Arial" pitchFamily="34" charset="0"/>
              </a:rPr>
              <a:t>- Lead &amp; Tin each 50%</a:t>
            </a:r>
          </a:p>
          <a:p>
            <a:r>
              <a:rPr lang="en-US" sz="1800" dirty="0" smtClean="0">
                <a:solidFill>
                  <a:srgbClr val="FF0000"/>
                </a:solidFill>
                <a:latin typeface="Arial" pitchFamily="34" charset="0"/>
                <a:cs typeface="Arial" pitchFamily="34" charset="0"/>
              </a:rPr>
              <a:t>Electrician solder</a:t>
            </a:r>
            <a:r>
              <a:rPr lang="en-US" sz="1800" dirty="0" smtClean="0">
                <a:latin typeface="Arial" pitchFamily="34" charset="0"/>
                <a:cs typeface="Arial" pitchFamily="34" charset="0"/>
              </a:rPr>
              <a:t>- Lead 58% and Tin 42%</a:t>
            </a:r>
          </a:p>
          <a:p>
            <a:r>
              <a:rPr lang="en-US" sz="1800" dirty="0" smtClean="0">
                <a:solidFill>
                  <a:srgbClr val="FF0000"/>
                </a:solidFill>
                <a:latin typeface="Arial" pitchFamily="34" charset="0"/>
                <a:cs typeface="Arial" pitchFamily="34" charset="0"/>
              </a:rPr>
              <a:t>Plumber solder</a:t>
            </a:r>
            <a:r>
              <a:rPr lang="en-US" sz="1800" dirty="0" smtClean="0">
                <a:latin typeface="Arial" pitchFamily="34" charset="0"/>
                <a:cs typeface="Arial" pitchFamily="34" charset="0"/>
              </a:rPr>
              <a:t>- Lead 70% and Tin 30%</a:t>
            </a:r>
          </a:p>
          <a:p>
            <a:endParaRPr lang="en-US" sz="1800" dirty="0" smtClean="0">
              <a:latin typeface="Arial" pitchFamily="34" charset="0"/>
              <a:cs typeface="Arial" pitchFamily="34" charset="0"/>
            </a:endParaRPr>
          </a:p>
          <a:p>
            <a:pPr>
              <a:buNone/>
            </a:pPr>
            <a:r>
              <a:rPr lang="en-US" sz="1800" dirty="0" smtClean="0">
                <a:latin typeface="Arial" pitchFamily="34" charset="0"/>
                <a:cs typeface="Arial" pitchFamily="34" charset="0"/>
              </a:rPr>
              <a:t>     Flux available in the form of powder,  liquid or in paste form.</a:t>
            </a:r>
          </a:p>
          <a:p>
            <a:r>
              <a:rPr lang="en-US" sz="1800" dirty="0" smtClean="0">
                <a:solidFill>
                  <a:srgbClr val="FF0000"/>
                </a:solidFill>
                <a:latin typeface="Arial" pitchFamily="34" charset="0"/>
                <a:cs typeface="Arial" pitchFamily="34" charset="0"/>
              </a:rPr>
              <a:t>Inorganic flux(Corrosive flux)</a:t>
            </a:r>
            <a:r>
              <a:rPr lang="en-US" sz="1800" dirty="0" smtClean="0">
                <a:latin typeface="Arial" pitchFamily="34" charset="0"/>
                <a:cs typeface="Arial" pitchFamily="34" charset="0"/>
              </a:rPr>
              <a:t>- It consist of zinc &amp; ammonium chloride </a:t>
            </a:r>
          </a:p>
          <a:p>
            <a:r>
              <a:rPr lang="en-US" sz="1800" dirty="0" smtClean="0">
                <a:solidFill>
                  <a:srgbClr val="FF0000"/>
                </a:solidFill>
                <a:latin typeface="Arial" pitchFamily="34" charset="0"/>
                <a:cs typeface="Arial" pitchFamily="34" charset="0"/>
              </a:rPr>
              <a:t>Organic flux(Mild flux)</a:t>
            </a:r>
            <a:r>
              <a:rPr lang="en-US" sz="1800" dirty="0" smtClean="0">
                <a:latin typeface="Arial" pitchFamily="34" charset="0"/>
                <a:cs typeface="Arial" pitchFamily="34" charset="0"/>
              </a:rPr>
              <a:t>- Lactic acid, </a:t>
            </a:r>
            <a:r>
              <a:rPr lang="en-US" sz="1800" dirty="0" err="1" smtClean="0">
                <a:latin typeface="Arial" pitchFamily="34" charset="0"/>
                <a:cs typeface="Arial" pitchFamily="34" charset="0"/>
              </a:rPr>
              <a:t>stearic</a:t>
            </a:r>
            <a:r>
              <a:rPr lang="en-US" sz="1800" dirty="0" smtClean="0">
                <a:latin typeface="Arial" pitchFamily="34" charset="0"/>
                <a:cs typeface="Arial" pitchFamily="34" charset="0"/>
              </a:rPr>
              <a:t> acid, benzoic acid, </a:t>
            </a:r>
            <a:r>
              <a:rPr lang="en-US" sz="1800" dirty="0" err="1" smtClean="0">
                <a:latin typeface="Arial" pitchFamily="34" charset="0"/>
                <a:cs typeface="Arial" pitchFamily="34" charset="0"/>
              </a:rPr>
              <a:t>glutamic</a:t>
            </a:r>
            <a:r>
              <a:rPr lang="en-US" sz="1800" dirty="0" smtClean="0">
                <a:latin typeface="Arial" pitchFamily="34" charset="0"/>
                <a:cs typeface="Arial" pitchFamily="34" charset="0"/>
              </a:rPr>
              <a:t> acid etc </a:t>
            </a:r>
          </a:p>
          <a:p>
            <a:r>
              <a:rPr lang="en-US" sz="1800" dirty="0" smtClean="0">
                <a:solidFill>
                  <a:srgbClr val="FF0000"/>
                </a:solidFill>
                <a:latin typeface="Arial" pitchFamily="34" charset="0"/>
                <a:cs typeface="Arial" pitchFamily="34" charset="0"/>
              </a:rPr>
              <a:t>Rosin(Non corrosive flux)</a:t>
            </a:r>
            <a:r>
              <a:rPr lang="en-US" sz="1800" dirty="0" smtClean="0">
                <a:latin typeface="Arial" pitchFamily="34" charset="0"/>
                <a:cs typeface="Arial" pitchFamily="34" charset="0"/>
              </a:rPr>
              <a:t>- gum extruded from pine trees</a:t>
            </a:r>
            <a:endParaRPr lang="en-US" sz="1800" dirty="0">
              <a:latin typeface="Arial" pitchFamily="34" charset="0"/>
              <a:cs typeface="Arial" pitchFamily="34" charset="0"/>
            </a:endParaRPr>
          </a:p>
          <a:p>
            <a:pPr lvl="2">
              <a:buFontTx/>
              <a:buNone/>
            </a:pPr>
            <a:endParaRPr lang="en-US" sz="1800" dirty="0"/>
          </a:p>
        </p:txBody>
      </p:sp>
      <p:pic>
        <p:nvPicPr>
          <p:cNvPr id="6" name="Picture 5" descr="solder.jpg"/>
          <p:cNvPicPr>
            <a:picLocks noChangeAspect="1"/>
          </p:cNvPicPr>
          <p:nvPr/>
        </p:nvPicPr>
        <p:blipFill>
          <a:blip r:embed="rId2"/>
          <a:stretch>
            <a:fillRect/>
          </a:stretch>
        </p:blipFill>
        <p:spPr>
          <a:xfrm>
            <a:off x="6096000" y="914400"/>
            <a:ext cx="2667000" cy="2585118"/>
          </a:xfrm>
          <a:prstGeom prst="rect">
            <a:avLst/>
          </a:prstGeom>
        </p:spPr>
      </p:pic>
      <p:pic>
        <p:nvPicPr>
          <p:cNvPr id="7" name="Picture 6" descr="solder flux.jpg"/>
          <p:cNvPicPr>
            <a:picLocks noChangeAspect="1"/>
          </p:cNvPicPr>
          <p:nvPr/>
        </p:nvPicPr>
        <p:blipFill>
          <a:blip r:embed="rId3"/>
          <a:stretch>
            <a:fillRect/>
          </a:stretch>
        </p:blipFill>
        <p:spPr>
          <a:xfrm>
            <a:off x="5486400" y="3810000"/>
            <a:ext cx="3149600" cy="23622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sz="3600" b="1" u="sng" dirty="0" smtClean="0">
                <a:latin typeface="Arial" pitchFamily="34" charset="0"/>
                <a:cs typeface="Arial" pitchFamily="34" charset="0"/>
              </a:rPr>
              <a:t>Soldering Method</a:t>
            </a:r>
            <a:endParaRPr lang="en-US" sz="5400" dirty="0">
              <a:latin typeface="Arial" pitchFamily="34" charset="0"/>
              <a:cs typeface="Arial" pitchFamily="34" charset="0"/>
            </a:endParaRPr>
          </a:p>
        </p:txBody>
      </p:sp>
      <p:sp>
        <p:nvSpPr>
          <p:cNvPr id="40963" name="Rectangle 3"/>
          <p:cNvSpPr>
            <a:spLocks noGrp="1" noChangeArrowheads="1"/>
          </p:cNvSpPr>
          <p:nvPr>
            <p:ph type="body" sz="half" idx="1"/>
          </p:nvPr>
        </p:nvSpPr>
        <p:spPr>
          <a:xfrm>
            <a:off x="152400" y="1600200"/>
            <a:ext cx="8458200" cy="4724400"/>
          </a:xfrm>
        </p:spPr>
        <p:txBody>
          <a:bodyPr>
            <a:normAutofit/>
          </a:bodyPr>
          <a:lstStyle/>
          <a:p>
            <a:pPr lvl="2">
              <a:buNone/>
            </a:pPr>
            <a:r>
              <a:rPr lang="en-US" sz="2000" dirty="0" smtClean="0">
                <a:latin typeface="Arial" pitchFamily="34" charset="0"/>
                <a:cs typeface="Arial" pitchFamily="34" charset="0"/>
              </a:rPr>
              <a:t>1. Soldering Iron Method              2. Torch Method</a:t>
            </a:r>
          </a:p>
          <a:p>
            <a:pPr lvl="2">
              <a:buNone/>
            </a:pPr>
            <a:r>
              <a:rPr lang="en-US" sz="2000" dirty="0" smtClean="0">
                <a:latin typeface="Arial" pitchFamily="34" charset="0"/>
                <a:cs typeface="Arial" pitchFamily="34" charset="0"/>
              </a:rPr>
              <a:t>3. Spray Method                           4.  Induction Method</a:t>
            </a:r>
          </a:p>
          <a:p>
            <a:pPr lvl="2">
              <a:buNone/>
            </a:pPr>
            <a:r>
              <a:rPr lang="en-US" sz="2000" dirty="0" smtClean="0">
                <a:latin typeface="Arial" pitchFamily="34" charset="0"/>
                <a:cs typeface="Arial" pitchFamily="34" charset="0"/>
              </a:rPr>
              <a:t>5. Dip &amp; Wave Method                 6.  Resistance Method</a:t>
            </a:r>
          </a:p>
          <a:p>
            <a:pPr lvl="2">
              <a:buNone/>
            </a:pPr>
            <a:r>
              <a:rPr lang="en-US" sz="2000" dirty="0" smtClean="0">
                <a:latin typeface="Arial" pitchFamily="34" charset="0"/>
                <a:cs typeface="Arial" pitchFamily="34" charset="0"/>
              </a:rPr>
              <a:t>7. Ultrasonic Method                    8.  Condensation Method</a:t>
            </a:r>
          </a:p>
          <a:p>
            <a:pPr lvl="2">
              <a:buNone/>
            </a:pPr>
            <a:endParaRPr lang="en-US" sz="2400" dirty="0" smtClean="0">
              <a:latin typeface="Arial" pitchFamily="34" charset="0"/>
              <a:cs typeface="Arial" pitchFamily="34" charset="0"/>
            </a:endParaRPr>
          </a:p>
          <a:p>
            <a:pPr lvl="2">
              <a:buNone/>
            </a:pPr>
            <a:r>
              <a:rPr lang="en-US" sz="2400" b="1" u="sng" dirty="0" smtClean="0">
                <a:solidFill>
                  <a:srgbClr val="FF0000"/>
                </a:solidFill>
              </a:rPr>
              <a:t>APPLICATIONS:-</a:t>
            </a:r>
          </a:p>
          <a:p>
            <a:pPr marL="1124712" lvl="2" indent="-457200"/>
            <a:r>
              <a:rPr lang="en-US" sz="2000" dirty="0" smtClean="0">
                <a:latin typeface="Arial" pitchFamily="34" charset="0"/>
                <a:cs typeface="Arial" pitchFamily="34" charset="0"/>
              </a:rPr>
              <a:t>Connection in radios &amp; T.V sets etc</a:t>
            </a:r>
          </a:p>
          <a:p>
            <a:pPr marL="1124712" lvl="2" indent="-457200"/>
            <a:r>
              <a:rPr lang="en-US" sz="2000" dirty="0" smtClean="0">
                <a:latin typeface="Arial" pitchFamily="34" charset="0"/>
                <a:cs typeface="Arial" pitchFamily="34" charset="0"/>
              </a:rPr>
              <a:t>Radiator brass tubes for motor cars</a:t>
            </a:r>
          </a:p>
          <a:p>
            <a:pPr marL="1124712" lvl="2" indent="-457200"/>
            <a:r>
              <a:rPr lang="en-US" sz="2000" dirty="0" smtClean="0">
                <a:latin typeface="Arial" pitchFamily="34" charset="0"/>
                <a:cs typeface="Arial" pitchFamily="34" charset="0"/>
              </a:rPr>
              <a:t>Sometime used for repairing utensils</a:t>
            </a:r>
          </a:p>
          <a:p>
            <a:pPr marL="1124712" lvl="2" indent="-457200"/>
            <a:r>
              <a:rPr lang="en-US" sz="2000" dirty="0" smtClean="0">
                <a:latin typeface="Arial" pitchFamily="34" charset="0"/>
                <a:cs typeface="Arial" pitchFamily="34" charset="0"/>
              </a:rPr>
              <a:t>Wiring joint in electrical connections, battery and other terminals</a:t>
            </a:r>
            <a:r>
              <a:rPr lang="en-US" sz="2800" dirty="0" smtClean="0">
                <a:latin typeface="Arial" pitchFamily="34" charset="0"/>
                <a:cs typeface="Arial" pitchFamily="34" charset="0"/>
              </a:rPr>
              <a:t> </a:t>
            </a:r>
            <a:endParaRPr lang="en-US" sz="28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533400"/>
            <a:ext cx="8229600" cy="1143000"/>
          </a:xfrm>
        </p:spPr>
        <p:txBody>
          <a:bodyPr>
            <a:normAutofit/>
          </a:bodyPr>
          <a:lstStyle/>
          <a:p>
            <a:r>
              <a:rPr lang="en-US" sz="3600" b="1" i="1" dirty="0" smtClean="0"/>
              <a:t>Types of </a:t>
            </a:r>
            <a:r>
              <a:rPr lang="tr-TR" sz="3600" b="1" i="1" dirty="0" smtClean="0"/>
              <a:t>Weld </a:t>
            </a:r>
            <a:r>
              <a:rPr lang="tr-TR" sz="3600" b="1" i="1" dirty="0"/>
              <a:t>joint</a:t>
            </a:r>
            <a:r>
              <a:rPr lang="en-US" sz="3600" b="1" i="1" dirty="0"/>
              <a:t>s</a:t>
            </a:r>
          </a:p>
        </p:txBody>
      </p:sp>
      <p:pic>
        <p:nvPicPr>
          <p:cNvPr id="30727" name="Picture 7"/>
          <p:cNvPicPr>
            <a:picLocks noChangeAspect="1" noChangeArrowheads="1"/>
          </p:cNvPicPr>
          <p:nvPr/>
        </p:nvPicPr>
        <p:blipFill>
          <a:blip r:embed="rId2"/>
          <a:srcRect/>
          <a:stretch>
            <a:fillRect/>
          </a:stretch>
        </p:blipFill>
        <p:spPr bwMode="auto">
          <a:xfrm>
            <a:off x="533400" y="1905000"/>
            <a:ext cx="2254045" cy="1752600"/>
          </a:xfrm>
          <a:prstGeom prst="rect">
            <a:avLst/>
          </a:prstGeom>
          <a:noFill/>
          <a:ln w="9525">
            <a:noFill/>
            <a:miter lim="800000"/>
            <a:headEnd/>
            <a:tailEnd/>
          </a:ln>
          <a:effectLst/>
        </p:spPr>
      </p:pic>
      <p:pic>
        <p:nvPicPr>
          <p:cNvPr id="30728" name="Picture 8"/>
          <p:cNvPicPr>
            <a:picLocks noChangeAspect="1" noChangeArrowheads="1"/>
          </p:cNvPicPr>
          <p:nvPr/>
        </p:nvPicPr>
        <p:blipFill>
          <a:blip r:embed="rId3"/>
          <a:srcRect/>
          <a:stretch>
            <a:fillRect/>
          </a:stretch>
        </p:blipFill>
        <p:spPr bwMode="auto">
          <a:xfrm>
            <a:off x="3581400" y="1828800"/>
            <a:ext cx="2133599" cy="1757081"/>
          </a:xfrm>
          <a:prstGeom prst="rect">
            <a:avLst/>
          </a:prstGeom>
          <a:noFill/>
          <a:ln w="9525">
            <a:noFill/>
            <a:miter lim="800000"/>
            <a:headEnd/>
            <a:tailEnd/>
          </a:ln>
          <a:effectLst/>
        </p:spPr>
      </p:pic>
      <p:pic>
        <p:nvPicPr>
          <p:cNvPr id="30729" name="Picture 9"/>
          <p:cNvPicPr>
            <a:picLocks noChangeAspect="1" noChangeArrowheads="1"/>
          </p:cNvPicPr>
          <p:nvPr/>
        </p:nvPicPr>
        <p:blipFill>
          <a:blip r:embed="rId4"/>
          <a:srcRect/>
          <a:stretch>
            <a:fillRect/>
          </a:stretch>
        </p:blipFill>
        <p:spPr bwMode="auto">
          <a:xfrm>
            <a:off x="6324600" y="1796016"/>
            <a:ext cx="2209800" cy="1632984"/>
          </a:xfrm>
          <a:prstGeom prst="rect">
            <a:avLst/>
          </a:prstGeom>
          <a:noFill/>
          <a:ln w="9525">
            <a:noFill/>
            <a:miter lim="800000"/>
            <a:headEnd/>
            <a:tailEnd/>
          </a:ln>
          <a:effectLst/>
        </p:spPr>
      </p:pic>
      <p:pic>
        <p:nvPicPr>
          <p:cNvPr id="30730" name="Picture 10"/>
          <p:cNvPicPr>
            <a:picLocks noChangeAspect="1" noChangeArrowheads="1"/>
          </p:cNvPicPr>
          <p:nvPr/>
        </p:nvPicPr>
        <p:blipFill>
          <a:blip r:embed="rId5"/>
          <a:srcRect/>
          <a:stretch>
            <a:fillRect/>
          </a:stretch>
        </p:blipFill>
        <p:spPr bwMode="auto">
          <a:xfrm>
            <a:off x="1219200" y="4114800"/>
            <a:ext cx="2502568" cy="1828800"/>
          </a:xfrm>
          <a:prstGeom prst="rect">
            <a:avLst/>
          </a:prstGeom>
          <a:noFill/>
          <a:ln w="9525">
            <a:noFill/>
            <a:miter lim="800000"/>
            <a:headEnd/>
            <a:tailEnd/>
          </a:ln>
          <a:effectLst/>
        </p:spPr>
      </p:pic>
      <p:pic>
        <p:nvPicPr>
          <p:cNvPr id="30731" name="Picture 11"/>
          <p:cNvPicPr>
            <a:picLocks noChangeAspect="1" noChangeArrowheads="1"/>
          </p:cNvPicPr>
          <p:nvPr/>
        </p:nvPicPr>
        <p:blipFill>
          <a:blip r:embed="rId6"/>
          <a:srcRect/>
          <a:stretch>
            <a:fillRect/>
          </a:stretch>
        </p:blipFill>
        <p:spPr bwMode="auto">
          <a:xfrm>
            <a:off x="5029200" y="4038600"/>
            <a:ext cx="2537065" cy="19347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52400" y="838200"/>
            <a:ext cx="5791200" cy="1031051"/>
          </a:xfrm>
          <a:prstGeom prst="rect">
            <a:avLst/>
          </a:prstGeom>
          <a:noFill/>
          <a:ln w="9525">
            <a:noFill/>
            <a:miter lim="800000"/>
            <a:headEnd/>
            <a:tailEnd/>
          </a:ln>
        </p:spPr>
        <p:txBody>
          <a:bodyPr>
            <a:spAutoFit/>
          </a:bodyPr>
          <a:lstStyle/>
          <a:p>
            <a:pPr>
              <a:spcBef>
                <a:spcPct val="50000"/>
              </a:spcBef>
            </a:pPr>
            <a:r>
              <a:rPr lang="en-US" sz="3200" b="1" dirty="0" smtClean="0">
                <a:solidFill>
                  <a:srgbClr val="0070C0"/>
                </a:solidFill>
              </a:rPr>
              <a:t>   </a:t>
            </a:r>
            <a:r>
              <a:rPr lang="en-US" sz="4000" b="1" dirty="0" smtClean="0">
                <a:solidFill>
                  <a:srgbClr val="0070C0"/>
                </a:solidFill>
              </a:rPr>
              <a:t>Brazing</a:t>
            </a:r>
            <a:endParaRPr lang="en-US" sz="3200" b="1" dirty="0">
              <a:solidFill>
                <a:srgbClr val="0070C0"/>
              </a:solidFill>
            </a:endParaRPr>
          </a:p>
          <a:p>
            <a:pPr>
              <a:spcBef>
                <a:spcPct val="50000"/>
              </a:spcBef>
            </a:pPr>
            <a:endParaRPr lang="en-US" sz="1400" dirty="0"/>
          </a:p>
        </p:txBody>
      </p:sp>
      <p:pic>
        <p:nvPicPr>
          <p:cNvPr id="4099" name="Picture 4" descr="CF12_40.jpg                                                    00051816&#10;HARD Drive                     ABA78158:"/>
          <p:cNvPicPr>
            <a:picLocks noChangeAspect="1" noChangeArrowheads="1"/>
          </p:cNvPicPr>
          <p:nvPr/>
        </p:nvPicPr>
        <p:blipFill>
          <a:blip r:embed="rId3"/>
          <a:srcRect l="2864" r="55609"/>
          <a:stretch>
            <a:fillRect/>
          </a:stretch>
        </p:blipFill>
        <p:spPr bwMode="auto">
          <a:xfrm>
            <a:off x="5105400" y="1143000"/>
            <a:ext cx="3733800" cy="2284413"/>
          </a:xfrm>
          <a:prstGeom prst="rect">
            <a:avLst/>
          </a:prstGeom>
          <a:noFill/>
          <a:ln w="9525">
            <a:noFill/>
            <a:miter lim="800000"/>
            <a:headEnd/>
            <a:tailEnd/>
          </a:ln>
        </p:spPr>
      </p:pic>
      <p:pic>
        <p:nvPicPr>
          <p:cNvPr id="4103" name="Picture 8"/>
          <p:cNvPicPr>
            <a:picLocks noChangeAspect="1" noChangeArrowheads="1"/>
          </p:cNvPicPr>
          <p:nvPr/>
        </p:nvPicPr>
        <p:blipFill>
          <a:blip r:embed="rId4"/>
          <a:srcRect/>
          <a:stretch>
            <a:fillRect/>
          </a:stretch>
        </p:blipFill>
        <p:spPr bwMode="auto">
          <a:xfrm>
            <a:off x="4905375" y="3527425"/>
            <a:ext cx="4238625" cy="3330575"/>
          </a:xfrm>
          <a:prstGeom prst="rect">
            <a:avLst/>
          </a:prstGeom>
          <a:noFill/>
          <a:ln w="9525">
            <a:noFill/>
            <a:miter lim="800000"/>
            <a:headEnd/>
            <a:tailEnd/>
          </a:ln>
        </p:spPr>
      </p:pic>
      <p:sp>
        <p:nvSpPr>
          <p:cNvPr id="9" name="Rectangle 3"/>
          <p:cNvSpPr txBox="1">
            <a:spLocks noChangeArrowheads="1"/>
          </p:cNvSpPr>
          <p:nvPr/>
        </p:nvSpPr>
        <p:spPr>
          <a:xfrm>
            <a:off x="152400" y="1600200"/>
            <a:ext cx="4724400" cy="4525963"/>
          </a:xfrm>
          <a:prstGeom prst="rect">
            <a:avLst/>
          </a:prstGeom>
        </p:spPr>
        <p:txBody>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It   is a joining process of two metal piece in which</a:t>
            </a:r>
            <a:r>
              <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a non-ferrous alloy is </a:t>
            </a: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introduced in a liquid state between work piece to be joined It is performed at temperatures above 450ºC for joining. </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The filler</a:t>
            </a:r>
            <a:r>
              <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metal is distributed by capillary action.</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The capillary action between base metal and filler metal is higher than that between base metal and flux.</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Application </a:t>
            </a:r>
            <a:r>
              <a:rPr lang="en-US" dirty="0" smtClean="0">
                <a:latin typeface="Arial" pitchFamily="34" charset="0"/>
                <a:cs typeface="Arial" pitchFamily="34" charset="0"/>
              </a:rPr>
              <a:t>of flux is by spraying, brushing</a:t>
            </a: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  </a:t>
            </a:r>
          </a:p>
          <a:p>
            <a:pPr marL="914400" marR="0" lvl="2" indent="-246888" algn="l" defTabSz="914400" rtl="0" eaLnBrk="1" fontAlgn="auto" latinLnBrk="0" hangingPunct="1">
              <a:lnSpc>
                <a:spcPct val="100000"/>
              </a:lnSpc>
              <a:spcBef>
                <a:spcPct val="20000"/>
              </a:spcBef>
              <a:spcAft>
                <a:spcPts val="0"/>
              </a:spcAft>
              <a:buClr>
                <a:schemeClr val="accent2"/>
              </a:buClr>
              <a:buSzPct val="70000"/>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p:txBody>
          <a:bodyPr/>
          <a:lstStyle/>
          <a:p>
            <a:r>
              <a:rPr lang="en-GB" b="1" u="sng" dirty="0">
                <a:solidFill>
                  <a:srgbClr val="0070C0"/>
                </a:solidFill>
              </a:rPr>
              <a:t>Brazing</a:t>
            </a:r>
            <a:endParaRPr lang="en-US" b="1" u="sng" dirty="0">
              <a:solidFill>
                <a:srgbClr val="0070C0"/>
              </a:solidFill>
            </a:endParaRPr>
          </a:p>
        </p:txBody>
      </p:sp>
      <p:pic>
        <p:nvPicPr>
          <p:cNvPr id="5" name="Picture 4" descr="brazing.JPG"/>
          <p:cNvPicPr>
            <a:picLocks noChangeAspect="1"/>
          </p:cNvPicPr>
          <p:nvPr/>
        </p:nvPicPr>
        <p:blipFill>
          <a:blip r:embed="rId2"/>
          <a:stretch>
            <a:fillRect/>
          </a:stretch>
        </p:blipFill>
        <p:spPr>
          <a:xfrm>
            <a:off x="4118674" y="1219201"/>
            <a:ext cx="4787201" cy="4114800"/>
          </a:xfrm>
          <a:prstGeom prst="rect">
            <a:avLst/>
          </a:prstGeom>
        </p:spPr>
      </p:pic>
      <p:sp>
        <p:nvSpPr>
          <p:cNvPr id="6" name="Rectangle 4"/>
          <p:cNvSpPr>
            <a:spLocks noChangeArrowheads="1"/>
          </p:cNvSpPr>
          <p:nvPr/>
        </p:nvSpPr>
        <p:spPr bwMode="auto">
          <a:xfrm>
            <a:off x="0" y="2133600"/>
            <a:ext cx="3886200" cy="2308324"/>
          </a:xfrm>
          <a:prstGeom prst="rect">
            <a:avLst/>
          </a:prstGeom>
          <a:noFill/>
          <a:ln w="9525">
            <a:noFill/>
            <a:miter lim="800000"/>
            <a:headEnd/>
            <a:tailEnd/>
          </a:ln>
          <a:effectLst/>
        </p:spPr>
        <p:txBody>
          <a:bodyPr wrap="square" anchor="ctr">
            <a:spAutoFit/>
          </a:bodyPr>
          <a:lstStyle/>
          <a:p>
            <a:pPr algn="ctr">
              <a:tabLst>
                <a:tab pos="914400" algn="l"/>
              </a:tabLst>
            </a:pPr>
            <a:r>
              <a:rPr lang="en-US" sz="2400" b="1" dirty="0" smtClean="0"/>
              <a:t>FILLER METAS</a:t>
            </a:r>
          </a:p>
          <a:p>
            <a:pPr>
              <a:buFont typeface="Arial" pitchFamily="34" charset="0"/>
              <a:buChar char="•"/>
              <a:tabLst>
                <a:tab pos="914400" algn="l"/>
              </a:tabLst>
            </a:pPr>
            <a:r>
              <a:rPr lang="en-US" sz="2400" dirty="0" err="1" smtClean="0"/>
              <a:t>Aluminium</a:t>
            </a:r>
            <a:r>
              <a:rPr lang="en-US" sz="2400" dirty="0" smtClean="0"/>
              <a:t> silicon</a:t>
            </a:r>
          </a:p>
          <a:p>
            <a:pPr>
              <a:buFont typeface="Arial" pitchFamily="34" charset="0"/>
              <a:buChar char="•"/>
              <a:tabLst>
                <a:tab pos="914400" algn="l"/>
              </a:tabLst>
            </a:pPr>
            <a:r>
              <a:rPr lang="en-US" sz="2400" dirty="0" smtClean="0"/>
              <a:t>Copper zinc</a:t>
            </a:r>
          </a:p>
          <a:p>
            <a:pPr>
              <a:buFont typeface="Arial" pitchFamily="34" charset="0"/>
              <a:buChar char="•"/>
              <a:tabLst>
                <a:tab pos="914400" algn="l"/>
              </a:tabLst>
            </a:pPr>
            <a:r>
              <a:rPr lang="en-US" sz="2400" dirty="0" smtClean="0"/>
              <a:t>Magnesium</a:t>
            </a:r>
          </a:p>
          <a:p>
            <a:pPr>
              <a:buFont typeface="Arial" pitchFamily="34" charset="0"/>
              <a:buChar char="•"/>
              <a:tabLst>
                <a:tab pos="914400" algn="l"/>
              </a:tabLst>
            </a:pPr>
            <a:r>
              <a:rPr lang="en-US" sz="2400" dirty="0" smtClean="0"/>
              <a:t>Nickel</a:t>
            </a:r>
          </a:p>
          <a:p>
            <a:pPr>
              <a:buFont typeface="Arial" pitchFamily="34" charset="0"/>
              <a:buChar char="•"/>
              <a:tabLst>
                <a:tab pos="914400" algn="l"/>
              </a:tabLst>
            </a:pPr>
            <a:r>
              <a:rPr lang="en-US" sz="2400" dirty="0" smtClean="0"/>
              <a:t>Copper Phosphorus</a:t>
            </a:r>
            <a:endParaRPr lang="en-US"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8600" y="914400"/>
            <a:ext cx="8686800" cy="1143000"/>
          </a:xfrm>
        </p:spPr>
        <p:txBody>
          <a:bodyPr>
            <a:normAutofit fontScale="90000"/>
          </a:bodyPr>
          <a:lstStyle/>
          <a:p>
            <a:r>
              <a:rPr lang="en-GB" sz="6000" b="1" u="sng" dirty="0" smtClean="0"/>
              <a:t>Brazing</a:t>
            </a:r>
            <a:r>
              <a:rPr lang="en-US" sz="2800" b="1" dirty="0"/>
              <a:t/>
            </a:r>
            <a:br>
              <a:rPr lang="en-US" sz="2800" b="1" dirty="0"/>
            </a:br>
            <a:endParaRPr lang="en-US" sz="2800" b="1" dirty="0"/>
          </a:p>
        </p:txBody>
      </p:sp>
      <p:sp>
        <p:nvSpPr>
          <p:cNvPr id="39939" name="Rectangle 3"/>
          <p:cNvSpPr>
            <a:spLocks noGrp="1" noChangeArrowheads="1"/>
          </p:cNvSpPr>
          <p:nvPr>
            <p:ph idx="1"/>
          </p:nvPr>
        </p:nvSpPr>
        <p:spPr/>
        <p:txBody>
          <a:bodyPr>
            <a:normAutofit/>
          </a:bodyPr>
          <a:lstStyle/>
          <a:p>
            <a:pPr>
              <a:lnSpc>
                <a:spcPct val="80000"/>
              </a:lnSpc>
              <a:buFontTx/>
              <a:buNone/>
            </a:pPr>
            <a:r>
              <a:rPr lang="en-US" sz="2400" b="1" u="sng" dirty="0" smtClean="0">
                <a:solidFill>
                  <a:srgbClr val="FF0000"/>
                </a:solidFill>
                <a:latin typeface="Arial" pitchFamily="34" charset="0"/>
                <a:cs typeface="Arial" pitchFamily="34" charset="0"/>
              </a:rPr>
              <a:t>APPLICATIONS:-</a:t>
            </a:r>
          </a:p>
          <a:p>
            <a:pPr>
              <a:lnSpc>
                <a:spcPct val="80000"/>
              </a:lnSpc>
              <a:buFontTx/>
              <a:buNone/>
            </a:pPr>
            <a:endParaRPr lang="en-US" sz="2400" b="1" u="sng" dirty="0" smtClean="0">
              <a:solidFill>
                <a:srgbClr val="FF0000"/>
              </a:solidFill>
              <a:latin typeface="Arial" pitchFamily="34" charset="0"/>
              <a:cs typeface="Arial" pitchFamily="34" charset="0"/>
            </a:endParaRPr>
          </a:p>
          <a:p>
            <a:r>
              <a:rPr lang="en-US" sz="2400" dirty="0" smtClean="0">
                <a:latin typeface="Arial" pitchFamily="34" charset="0"/>
                <a:cs typeface="Arial" pitchFamily="34" charset="0"/>
              </a:rPr>
              <a:t>Used for Fastening of pipes fittings, tanks, carbide tip on tools, radiators, heat exchangers etc.</a:t>
            </a:r>
          </a:p>
          <a:p>
            <a:r>
              <a:rPr lang="en-US" sz="2400" dirty="0" smtClean="0">
                <a:latin typeface="Arial" pitchFamily="34" charset="0"/>
                <a:cs typeface="Arial" pitchFamily="34" charset="0"/>
              </a:rPr>
              <a:t>It can join Cast metal to wrought metal and dissimilar metals.</a:t>
            </a:r>
          </a:p>
          <a:p>
            <a:r>
              <a:rPr lang="en-US" sz="2400" dirty="0" smtClean="0">
                <a:latin typeface="Arial" pitchFamily="34" charset="0"/>
                <a:cs typeface="Arial" pitchFamily="34" charset="0"/>
              </a:rPr>
              <a:t>Used for joining parts of cycle such as frame or rims</a:t>
            </a:r>
          </a:p>
          <a:p>
            <a:pPr>
              <a:lnSpc>
                <a:spcPct val="80000"/>
              </a:lnSpc>
            </a:pPr>
            <a:endParaRPr lang="en-US" sz="2400" dirty="0" smtClean="0">
              <a:latin typeface="Arial" pitchFamily="34" charset="0"/>
              <a:cs typeface="Arial" pitchFamily="34" charset="0"/>
            </a:endParaRPr>
          </a:p>
          <a:p>
            <a:pPr>
              <a:lnSpc>
                <a:spcPct val="80000"/>
              </a:lnSpc>
              <a:buFontTx/>
              <a:buNone/>
            </a:pPr>
            <a:endParaRPr lang="en-US" sz="2400" b="1" u="sng" dirty="0" smtClean="0">
              <a:solidFill>
                <a:srgbClr val="FF0000"/>
              </a:solidFill>
              <a:latin typeface="Arial" pitchFamily="34" charset="0"/>
              <a:cs typeface="Arial" pitchFamily="34" charset="0"/>
            </a:endParaRPr>
          </a:p>
          <a:p>
            <a:pPr>
              <a:lnSpc>
                <a:spcPct val="80000"/>
              </a:lnSpc>
              <a:buFontTx/>
              <a:buNone/>
            </a:pPr>
            <a:endParaRPr lang="en-US" sz="2400" b="1" u="sng" dirty="0">
              <a:solidFill>
                <a:srgbClr val="FF0000"/>
              </a:solidFill>
              <a:latin typeface="Arial" pitchFamily="34" charset="0"/>
              <a:cs typeface="Arial" pitchFamily="34" charset="0"/>
            </a:endParaRPr>
          </a:p>
          <a:p>
            <a:pPr>
              <a:lnSpc>
                <a:spcPct val="80000"/>
              </a:lnSpc>
              <a:buFontTx/>
              <a:buNone/>
            </a:pPr>
            <a:endParaRPr lang="en-US" sz="2400" b="1" dirty="0">
              <a:latin typeface="Arial" pitchFamily="34" charset="0"/>
              <a:cs typeface="Arial" pitchFamily="34" charset="0"/>
            </a:endParaRPr>
          </a:p>
        </p:txBody>
      </p:sp>
      <p:pic>
        <p:nvPicPr>
          <p:cNvPr id="4" name="Picture 3" descr="braze application.jpg"/>
          <p:cNvPicPr>
            <a:picLocks noChangeAspect="1"/>
          </p:cNvPicPr>
          <p:nvPr/>
        </p:nvPicPr>
        <p:blipFill>
          <a:blip r:embed="rId2"/>
          <a:stretch>
            <a:fillRect/>
          </a:stretch>
        </p:blipFill>
        <p:spPr>
          <a:xfrm>
            <a:off x="2590800" y="4800600"/>
            <a:ext cx="3810000" cy="184785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28600" y="914400"/>
            <a:ext cx="8686800" cy="1143000"/>
          </a:xfrm>
        </p:spPr>
        <p:txBody>
          <a:bodyPr>
            <a:normAutofit fontScale="90000"/>
          </a:bodyPr>
          <a:lstStyle/>
          <a:p>
            <a:r>
              <a:rPr lang="en-GB" sz="6000" b="1" u="sng" dirty="0" smtClean="0"/>
              <a:t>Brazing</a:t>
            </a:r>
            <a:r>
              <a:rPr lang="en-US" sz="2800" b="1" dirty="0"/>
              <a:t/>
            </a:r>
            <a:br>
              <a:rPr lang="en-US" sz="2800" b="1" dirty="0"/>
            </a:br>
            <a:endParaRPr lang="en-US" sz="2800" b="1" dirty="0"/>
          </a:p>
        </p:txBody>
      </p:sp>
      <p:sp>
        <p:nvSpPr>
          <p:cNvPr id="39939" name="Rectangle 3"/>
          <p:cNvSpPr>
            <a:spLocks noGrp="1" noChangeArrowheads="1"/>
          </p:cNvSpPr>
          <p:nvPr>
            <p:ph idx="1"/>
          </p:nvPr>
        </p:nvSpPr>
        <p:spPr/>
        <p:txBody>
          <a:bodyPr>
            <a:normAutofit fontScale="92500" lnSpcReduction="20000"/>
          </a:bodyPr>
          <a:lstStyle/>
          <a:p>
            <a:pPr>
              <a:lnSpc>
                <a:spcPct val="80000"/>
              </a:lnSpc>
              <a:buFontTx/>
              <a:buNone/>
            </a:pPr>
            <a:r>
              <a:rPr lang="en-US" sz="2400" b="1" u="sng" dirty="0" smtClean="0">
                <a:solidFill>
                  <a:srgbClr val="FF0000"/>
                </a:solidFill>
                <a:latin typeface="Arial" pitchFamily="34" charset="0"/>
                <a:cs typeface="Arial" pitchFamily="34" charset="0"/>
              </a:rPr>
              <a:t>ADVANTAGES:-</a:t>
            </a:r>
          </a:p>
          <a:p>
            <a:pPr>
              <a:lnSpc>
                <a:spcPct val="80000"/>
              </a:lnSpc>
              <a:buFontTx/>
              <a:buNone/>
            </a:pPr>
            <a:endParaRPr lang="en-US" sz="2400" b="1" dirty="0">
              <a:latin typeface="Arial" pitchFamily="34" charset="0"/>
              <a:cs typeface="Arial" pitchFamily="34" charset="0"/>
            </a:endParaRPr>
          </a:p>
          <a:p>
            <a:pPr>
              <a:lnSpc>
                <a:spcPct val="110000"/>
              </a:lnSpc>
            </a:pPr>
            <a:r>
              <a:rPr lang="en-US" sz="2000" dirty="0">
                <a:latin typeface="Arial" pitchFamily="34" charset="0"/>
                <a:cs typeface="Arial" pitchFamily="34" charset="0"/>
              </a:rPr>
              <a:t>Dissimilar metals which </a:t>
            </a:r>
            <a:r>
              <a:rPr lang="en-US" sz="2000" dirty="0" err="1">
                <a:latin typeface="Arial" pitchFamily="34" charset="0"/>
                <a:cs typeface="Arial" pitchFamily="34" charset="0"/>
              </a:rPr>
              <a:t>canot</a:t>
            </a:r>
            <a:r>
              <a:rPr lang="en-US" sz="2000" dirty="0">
                <a:latin typeface="Arial" pitchFamily="34" charset="0"/>
                <a:cs typeface="Arial" pitchFamily="34" charset="0"/>
              </a:rPr>
              <a:t> be welded can be joined by brazing</a:t>
            </a:r>
          </a:p>
          <a:p>
            <a:pPr>
              <a:lnSpc>
                <a:spcPct val="110000"/>
              </a:lnSpc>
            </a:pPr>
            <a:r>
              <a:rPr lang="en-US" sz="2000" dirty="0">
                <a:latin typeface="Arial" pitchFamily="34" charset="0"/>
                <a:cs typeface="Arial" pitchFamily="34" charset="0"/>
              </a:rPr>
              <a:t>Very thin metals can be joined</a:t>
            </a:r>
          </a:p>
          <a:p>
            <a:pPr>
              <a:lnSpc>
                <a:spcPct val="110000"/>
              </a:lnSpc>
            </a:pPr>
            <a:r>
              <a:rPr lang="en-US" sz="2000" dirty="0">
                <a:latin typeface="Arial" pitchFamily="34" charset="0"/>
                <a:cs typeface="Arial" pitchFamily="34" charset="0"/>
              </a:rPr>
              <a:t>Metals with different thickness can be joined easily</a:t>
            </a:r>
          </a:p>
          <a:p>
            <a:pPr>
              <a:lnSpc>
                <a:spcPct val="110000"/>
              </a:lnSpc>
            </a:pPr>
            <a:r>
              <a:rPr lang="en-US" sz="2000" dirty="0">
                <a:latin typeface="Arial" pitchFamily="34" charset="0"/>
                <a:cs typeface="Arial" pitchFamily="34" charset="0"/>
              </a:rPr>
              <a:t>In brazing thermal stresses are not produced in the work piece. Hence there is no distortion</a:t>
            </a:r>
          </a:p>
          <a:p>
            <a:pPr>
              <a:lnSpc>
                <a:spcPct val="110000"/>
              </a:lnSpc>
            </a:pPr>
            <a:r>
              <a:rPr lang="en-US" sz="2000" dirty="0">
                <a:latin typeface="Arial" pitchFamily="34" charset="0"/>
                <a:cs typeface="Arial" pitchFamily="34" charset="0"/>
              </a:rPr>
              <a:t>Using this process, carbides tips are brazed on the steel tool holders</a:t>
            </a:r>
          </a:p>
          <a:p>
            <a:pPr>
              <a:lnSpc>
                <a:spcPct val="80000"/>
              </a:lnSpc>
              <a:buFontTx/>
              <a:buNone/>
            </a:pPr>
            <a:endParaRPr lang="en-US" sz="2000" b="1" dirty="0">
              <a:latin typeface="Arial" pitchFamily="34" charset="0"/>
              <a:cs typeface="Arial" pitchFamily="34" charset="0"/>
            </a:endParaRPr>
          </a:p>
          <a:p>
            <a:pPr>
              <a:lnSpc>
                <a:spcPct val="80000"/>
              </a:lnSpc>
              <a:buFontTx/>
              <a:buNone/>
            </a:pPr>
            <a:r>
              <a:rPr lang="en-US" sz="2400" b="1" u="sng" dirty="0" smtClean="0">
                <a:solidFill>
                  <a:srgbClr val="FF0000"/>
                </a:solidFill>
                <a:latin typeface="Arial" pitchFamily="34" charset="0"/>
                <a:cs typeface="Arial" pitchFamily="34" charset="0"/>
              </a:rPr>
              <a:t>DISADVANTAGES:-</a:t>
            </a:r>
            <a:endParaRPr lang="en-US" sz="2400" b="1" u="sng" dirty="0">
              <a:solidFill>
                <a:srgbClr val="FF0000"/>
              </a:solidFill>
              <a:latin typeface="Arial" pitchFamily="34" charset="0"/>
              <a:cs typeface="Arial" pitchFamily="34" charset="0"/>
            </a:endParaRPr>
          </a:p>
          <a:p>
            <a:pPr>
              <a:lnSpc>
                <a:spcPct val="80000"/>
              </a:lnSpc>
              <a:buFontTx/>
              <a:buNone/>
            </a:pPr>
            <a:endParaRPr lang="en-US" sz="2400" b="1" dirty="0">
              <a:latin typeface="Arial" pitchFamily="34" charset="0"/>
              <a:cs typeface="Arial" pitchFamily="34" charset="0"/>
            </a:endParaRPr>
          </a:p>
          <a:p>
            <a:pPr>
              <a:lnSpc>
                <a:spcPct val="110000"/>
              </a:lnSpc>
            </a:pPr>
            <a:r>
              <a:rPr lang="en-US" sz="2000" dirty="0">
                <a:latin typeface="Arial" pitchFamily="34" charset="0"/>
                <a:cs typeface="Arial" pitchFamily="34" charset="0"/>
              </a:rPr>
              <a:t>Brazed joints have lesser strength compared to welding</a:t>
            </a:r>
          </a:p>
          <a:p>
            <a:pPr>
              <a:lnSpc>
                <a:spcPct val="110000"/>
              </a:lnSpc>
            </a:pPr>
            <a:r>
              <a:rPr lang="en-US" sz="2000" dirty="0">
                <a:latin typeface="Arial" pitchFamily="34" charset="0"/>
                <a:cs typeface="Arial" pitchFamily="34" charset="0"/>
              </a:rPr>
              <a:t>Joint preparation cost is more</a:t>
            </a:r>
          </a:p>
          <a:p>
            <a:pPr>
              <a:lnSpc>
                <a:spcPct val="110000"/>
              </a:lnSpc>
            </a:pPr>
            <a:r>
              <a:rPr lang="en-US" sz="2000" dirty="0">
                <a:latin typeface="Arial" pitchFamily="34" charset="0"/>
                <a:cs typeface="Arial" pitchFamily="34" charset="0"/>
              </a:rPr>
              <a:t>Can be used for thin sheet metal sections</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0070C0"/>
                </a:solidFill>
              </a:rPr>
              <a:t>“</a:t>
            </a:r>
            <a:r>
              <a:rPr lang="en-US" sz="2400" b="1" dirty="0" smtClean="0">
                <a:solidFill>
                  <a:srgbClr val="0070C0"/>
                </a:solidFill>
              </a:rPr>
              <a:t>WELDING DEFECTS</a:t>
            </a:r>
            <a:r>
              <a:rPr lang="en-US" sz="3600" b="1" dirty="0" smtClean="0">
                <a:solidFill>
                  <a:srgbClr val="0070C0"/>
                </a:solidFill>
              </a:rPr>
              <a:t>”</a:t>
            </a:r>
            <a:endParaRPr lang="en-US" sz="2400" b="1" dirty="0">
              <a:solidFill>
                <a:srgbClr val="0070C0"/>
              </a:solidFill>
            </a:endParaRPr>
          </a:p>
        </p:txBody>
      </p:sp>
      <p:sp>
        <p:nvSpPr>
          <p:cNvPr id="4" name="Rectangle 3"/>
          <p:cNvSpPr/>
          <p:nvPr/>
        </p:nvSpPr>
        <p:spPr>
          <a:xfrm>
            <a:off x="304800" y="1447800"/>
            <a:ext cx="5029200" cy="3693319"/>
          </a:xfrm>
          <a:prstGeom prst="rect">
            <a:avLst/>
          </a:prstGeom>
        </p:spPr>
        <p:txBody>
          <a:bodyPr wrap="square">
            <a:spAutoFit/>
          </a:bodyPr>
          <a:lstStyle/>
          <a:p>
            <a:r>
              <a:rPr lang="en-US" b="1" dirty="0" smtClean="0"/>
              <a:t>1. Lack of Penetration </a:t>
            </a:r>
          </a:p>
          <a:p>
            <a:r>
              <a:rPr lang="en-US" dirty="0" smtClean="0"/>
              <a:t>It is the failure of the filler metal to penetrate into the joint. It is due to</a:t>
            </a:r>
          </a:p>
          <a:p>
            <a:r>
              <a:rPr lang="en-US" dirty="0" smtClean="0"/>
              <a:t>(</a:t>
            </a:r>
            <a:r>
              <a:rPr lang="en-US" i="1" dirty="0" smtClean="0"/>
              <a:t>a) Inadequate de-</a:t>
            </a:r>
            <a:r>
              <a:rPr lang="en-US" i="1" dirty="0" err="1" smtClean="0"/>
              <a:t>slagging</a:t>
            </a:r>
            <a:endParaRPr lang="en-US" i="1" dirty="0" smtClean="0"/>
          </a:p>
          <a:p>
            <a:r>
              <a:rPr lang="en-US" dirty="0" smtClean="0"/>
              <a:t>(</a:t>
            </a:r>
            <a:r>
              <a:rPr lang="en-US" i="1" dirty="0" smtClean="0"/>
              <a:t>b) Incorrect edge penetration</a:t>
            </a:r>
          </a:p>
          <a:p>
            <a:r>
              <a:rPr lang="en-US" dirty="0" smtClean="0"/>
              <a:t>(</a:t>
            </a:r>
            <a:r>
              <a:rPr lang="en-US" i="1" dirty="0" smtClean="0"/>
              <a:t>c) Incorrect welding technique.</a:t>
            </a:r>
          </a:p>
          <a:p>
            <a:endParaRPr lang="en-US" i="1" dirty="0" smtClean="0"/>
          </a:p>
          <a:p>
            <a:r>
              <a:rPr lang="en-US" b="1" dirty="0" smtClean="0"/>
              <a:t>2. Lack of Fusion </a:t>
            </a:r>
          </a:p>
          <a:p>
            <a:r>
              <a:rPr lang="en-US" dirty="0" smtClean="0"/>
              <a:t>Lack of fusion is the failure of the filler metal to fuse with the parent metal. It is duo to</a:t>
            </a:r>
          </a:p>
          <a:p>
            <a:r>
              <a:rPr lang="en-US" dirty="0" smtClean="0"/>
              <a:t>(</a:t>
            </a:r>
            <a:r>
              <a:rPr lang="en-US" i="1" dirty="0" smtClean="0"/>
              <a:t>a) Too fast a travel</a:t>
            </a:r>
          </a:p>
          <a:p>
            <a:r>
              <a:rPr lang="en-US" dirty="0" smtClean="0"/>
              <a:t>(</a:t>
            </a:r>
            <a:r>
              <a:rPr lang="en-US" i="1" dirty="0" smtClean="0"/>
              <a:t>b) Incorrect welding technique</a:t>
            </a:r>
          </a:p>
          <a:p>
            <a:r>
              <a:rPr lang="en-US" dirty="0" smtClean="0"/>
              <a:t>(</a:t>
            </a:r>
            <a:r>
              <a:rPr lang="en-US" i="1" dirty="0" smtClean="0"/>
              <a:t>c) Insufficient heat</a:t>
            </a:r>
          </a:p>
        </p:txBody>
      </p:sp>
      <p:pic>
        <p:nvPicPr>
          <p:cNvPr id="346114" name="Picture 2"/>
          <p:cNvPicPr>
            <a:picLocks noChangeAspect="1" noChangeArrowheads="1"/>
          </p:cNvPicPr>
          <p:nvPr/>
        </p:nvPicPr>
        <p:blipFill>
          <a:blip r:embed="rId3"/>
          <a:srcRect/>
          <a:stretch>
            <a:fillRect/>
          </a:stretch>
        </p:blipFill>
        <p:spPr bwMode="auto">
          <a:xfrm>
            <a:off x="5410200" y="1447800"/>
            <a:ext cx="3124200" cy="1628775"/>
          </a:xfrm>
          <a:prstGeom prst="rect">
            <a:avLst/>
          </a:prstGeom>
          <a:noFill/>
          <a:ln w="9525">
            <a:noFill/>
            <a:miter lim="800000"/>
            <a:headEnd/>
            <a:tailEnd/>
          </a:ln>
          <a:effectLst/>
        </p:spPr>
      </p:pic>
      <p:pic>
        <p:nvPicPr>
          <p:cNvPr id="346116" name="Picture 4"/>
          <p:cNvPicPr>
            <a:picLocks noChangeAspect="1" noChangeArrowheads="1"/>
          </p:cNvPicPr>
          <p:nvPr/>
        </p:nvPicPr>
        <p:blipFill>
          <a:blip r:embed="rId4"/>
          <a:srcRect/>
          <a:stretch>
            <a:fillRect/>
          </a:stretch>
        </p:blipFill>
        <p:spPr bwMode="auto">
          <a:xfrm>
            <a:off x="6096000" y="3505200"/>
            <a:ext cx="2390775" cy="2400300"/>
          </a:xfrm>
          <a:prstGeom prst="rect">
            <a:avLst/>
          </a:prstGeom>
          <a:noFill/>
          <a:ln w="9525">
            <a:noFill/>
            <a:miter lim="800000"/>
            <a:headEnd/>
            <a:tailEnd/>
          </a:ln>
          <a:effectLst/>
        </p:spPr>
      </p:pic>
      <p:pic>
        <p:nvPicPr>
          <p:cNvPr id="346117" name="Picture 5"/>
          <p:cNvPicPr>
            <a:picLocks noChangeAspect="1" noChangeArrowheads="1"/>
          </p:cNvPicPr>
          <p:nvPr/>
        </p:nvPicPr>
        <p:blipFill>
          <a:blip r:embed="rId5"/>
          <a:srcRect/>
          <a:stretch>
            <a:fillRect/>
          </a:stretch>
        </p:blipFill>
        <p:spPr bwMode="auto">
          <a:xfrm>
            <a:off x="1752600" y="5029200"/>
            <a:ext cx="4314825"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0070C0"/>
                </a:solidFill>
              </a:rPr>
              <a:t>“</a:t>
            </a:r>
            <a:r>
              <a:rPr lang="en-US" sz="2400" b="1" dirty="0" smtClean="0">
                <a:solidFill>
                  <a:srgbClr val="0070C0"/>
                </a:solidFill>
              </a:rPr>
              <a:t>WELDING DEFECTS</a:t>
            </a:r>
            <a:r>
              <a:rPr lang="en-US" sz="3600" b="1" dirty="0" smtClean="0">
                <a:solidFill>
                  <a:srgbClr val="0070C0"/>
                </a:solidFill>
              </a:rPr>
              <a:t>”</a:t>
            </a:r>
            <a:endParaRPr lang="en-US" sz="2400" b="1" dirty="0">
              <a:solidFill>
                <a:srgbClr val="0070C0"/>
              </a:solidFill>
            </a:endParaRPr>
          </a:p>
        </p:txBody>
      </p:sp>
      <p:sp>
        <p:nvSpPr>
          <p:cNvPr id="4" name="Rectangle 3"/>
          <p:cNvSpPr/>
          <p:nvPr/>
        </p:nvSpPr>
        <p:spPr>
          <a:xfrm>
            <a:off x="304800" y="1447800"/>
            <a:ext cx="5029200" cy="4524315"/>
          </a:xfrm>
          <a:prstGeom prst="rect">
            <a:avLst/>
          </a:prstGeom>
        </p:spPr>
        <p:txBody>
          <a:bodyPr wrap="square">
            <a:spAutoFit/>
          </a:bodyPr>
          <a:lstStyle/>
          <a:p>
            <a:r>
              <a:rPr lang="en-US" b="1" dirty="0" smtClean="0"/>
              <a:t>3. Porosity</a:t>
            </a:r>
          </a:p>
          <a:p>
            <a:r>
              <a:rPr lang="en-US" dirty="0" smtClean="0"/>
              <a:t>It is a group of small holes throughout the weld metal. It is caused by the trapping of gas</a:t>
            </a:r>
          </a:p>
          <a:p>
            <a:r>
              <a:rPr lang="en-US" dirty="0" smtClean="0"/>
              <a:t>during the welding process, due to</a:t>
            </a:r>
          </a:p>
          <a:p>
            <a:r>
              <a:rPr lang="en-US" dirty="0" smtClean="0"/>
              <a:t>(</a:t>
            </a:r>
            <a:r>
              <a:rPr lang="en-US" i="1" dirty="0" smtClean="0"/>
              <a:t>a) Chemicals in the metal</a:t>
            </a:r>
          </a:p>
          <a:p>
            <a:r>
              <a:rPr lang="en-US" dirty="0" smtClean="0"/>
              <a:t>(</a:t>
            </a:r>
            <a:r>
              <a:rPr lang="en-US" i="1" dirty="0" smtClean="0"/>
              <a:t>b) Dampness</a:t>
            </a:r>
          </a:p>
          <a:p>
            <a:r>
              <a:rPr lang="en-US" dirty="0" smtClean="0"/>
              <a:t>(</a:t>
            </a:r>
            <a:r>
              <a:rPr lang="en-US" i="1" dirty="0" smtClean="0"/>
              <a:t>c) Too rapid cooling of the weld.</a:t>
            </a:r>
          </a:p>
          <a:p>
            <a:endParaRPr lang="en-US" i="1" dirty="0" smtClean="0"/>
          </a:p>
          <a:p>
            <a:endParaRPr lang="en-US" i="1" dirty="0" smtClean="0"/>
          </a:p>
          <a:p>
            <a:r>
              <a:rPr lang="en-US" b="1" dirty="0" smtClean="0"/>
              <a:t>4. Slag Inclusion</a:t>
            </a:r>
          </a:p>
          <a:p>
            <a:r>
              <a:rPr lang="en-US" dirty="0" smtClean="0"/>
              <a:t>It is the entrapment of slag or other impurities in the weld. It is caused by</a:t>
            </a:r>
          </a:p>
          <a:p>
            <a:r>
              <a:rPr lang="en-US" dirty="0" smtClean="0"/>
              <a:t>(</a:t>
            </a:r>
            <a:r>
              <a:rPr lang="en-US" i="1" dirty="0" smtClean="0"/>
              <a:t>a) Slag from previous runs not being cleaned away,</a:t>
            </a:r>
          </a:p>
          <a:p>
            <a:r>
              <a:rPr lang="en-US" dirty="0" smtClean="0"/>
              <a:t>(</a:t>
            </a:r>
            <a:r>
              <a:rPr lang="en-US" i="1" dirty="0" smtClean="0"/>
              <a:t>b) Insufficient cleaning and preparation of the base metal before welding commences.</a:t>
            </a:r>
          </a:p>
        </p:txBody>
      </p:sp>
      <p:pic>
        <p:nvPicPr>
          <p:cNvPr id="347138" name="Picture 2"/>
          <p:cNvPicPr>
            <a:picLocks noChangeAspect="1" noChangeArrowheads="1"/>
          </p:cNvPicPr>
          <p:nvPr/>
        </p:nvPicPr>
        <p:blipFill>
          <a:blip r:embed="rId3"/>
          <a:srcRect/>
          <a:stretch>
            <a:fillRect/>
          </a:stretch>
        </p:blipFill>
        <p:spPr bwMode="auto">
          <a:xfrm>
            <a:off x="5257800" y="1524000"/>
            <a:ext cx="3505200" cy="1371600"/>
          </a:xfrm>
          <a:prstGeom prst="rect">
            <a:avLst/>
          </a:prstGeom>
          <a:noFill/>
          <a:ln w="9525">
            <a:noFill/>
            <a:miter lim="800000"/>
            <a:headEnd/>
            <a:tailEnd/>
          </a:ln>
          <a:effectLst/>
        </p:spPr>
      </p:pic>
      <p:pic>
        <p:nvPicPr>
          <p:cNvPr id="347139" name="Picture 3"/>
          <p:cNvPicPr>
            <a:picLocks noChangeAspect="1" noChangeArrowheads="1"/>
          </p:cNvPicPr>
          <p:nvPr/>
        </p:nvPicPr>
        <p:blipFill>
          <a:blip r:embed="rId4"/>
          <a:srcRect/>
          <a:stretch>
            <a:fillRect/>
          </a:stretch>
        </p:blipFill>
        <p:spPr bwMode="auto">
          <a:xfrm>
            <a:off x="5410200" y="4572000"/>
            <a:ext cx="3305175" cy="160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0070C0"/>
                </a:solidFill>
              </a:rPr>
              <a:t>“</a:t>
            </a:r>
            <a:r>
              <a:rPr lang="en-US" sz="2400" b="1" dirty="0" smtClean="0">
                <a:solidFill>
                  <a:srgbClr val="0070C0"/>
                </a:solidFill>
              </a:rPr>
              <a:t>WELDING DEFECTS</a:t>
            </a:r>
            <a:r>
              <a:rPr lang="en-US" sz="3600" b="1" dirty="0" smtClean="0">
                <a:solidFill>
                  <a:srgbClr val="0070C0"/>
                </a:solidFill>
              </a:rPr>
              <a:t>”</a:t>
            </a:r>
            <a:endParaRPr lang="en-US" sz="2400" b="1" dirty="0">
              <a:solidFill>
                <a:srgbClr val="0070C0"/>
              </a:solidFill>
            </a:endParaRPr>
          </a:p>
        </p:txBody>
      </p:sp>
      <p:sp>
        <p:nvSpPr>
          <p:cNvPr id="4" name="Rectangle 3"/>
          <p:cNvSpPr/>
          <p:nvPr/>
        </p:nvSpPr>
        <p:spPr>
          <a:xfrm>
            <a:off x="0" y="1447800"/>
            <a:ext cx="5181600" cy="3693319"/>
          </a:xfrm>
          <a:prstGeom prst="rect">
            <a:avLst/>
          </a:prstGeom>
        </p:spPr>
        <p:txBody>
          <a:bodyPr wrap="square">
            <a:spAutoFit/>
          </a:bodyPr>
          <a:lstStyle/>
          <a:p>
            <a:r>
              <a:rPr lang="en-US" b="1" dirty="0" smtClean="0"/>
              <a:t>5. Undercuts </a:t>
            </a:r>
          </a:p>
          <a:p>
            <a:r>
              <a:rPr lang="en-US" dirty="0" smtClean="0"/>
              <a:t>These are grooves or slots along the edges of the weld caused by</a:t>
            </a:r>
          </a:p>
          <a:p>
            <a:r>
              <a:rPr lang="en-US" dirty="0" smtClean="0"/>
              <a:t>(</a:t>
            </a:r>
            <a:r>
              <a:rPr lang="en-US" i="1" dirty="0" smtClean="0"/>
              <a:t>a) Too fast a travel</a:t>
            </a:r>
          </a:p>
          <a:p>
            <a:r>
              <a:rPr lang="en-US" dirty="0" smtClean="0"/>
              <a:t>(</a:t>
            </a:r>
            <a:r>
              <a:rPr lang="en-US" i="1" dirty="0" smtClean="0"/>
              <a:t>b) Bad welding technique</a:t>
            </a:r>
          </a:p>
          <a:p>
            <a:r>
              <a:rPr lang="en-US" dirty="0" smtClean="0"/>
              <a:t>(</a:t>
            </a:r>
            <a:r>
              <a:rPr lang="en-US" i="1" dirty="0" smtClean="0"/>
              <a:t>c) Too great a heat build-up.</a:t>
            </a:r>
          </a:p>
          <a:p>
            <a:endParaRPr lang="en-US" i="1" dirty="0" smtClean="0"/>
          </a:p>
          <a:p>
            <a:endParaRPr lang="en-US" i="1" dirty="0" smtClean="0"/>
          </a:p>
          <a:p>
            <a:r>
              <a:rPr lang="en-US" b="1" dirty="0" smtClean="0"/>
              <a:t>6. Cracking </a:t>
            </a:r>
          </a:p>
          <a:p>
            <a:r>
              <a:rPr lang="en-US" dirty="0" smtClean="0"/>
              <a:t>It is the formation of cracks either in the weld metal or in the parent metal. It is due to</a:t>
            </a:r>
          </a:p>
          <a:p>
            <a:r>
              <a:rPr lang="en-US" dirty="0" smtClean="0"/>
              <a:t>(</a:t>
            </a:r>
            <a:r>
              <a:rPr lang="en-US" i="1" dirty="0" smtClean="0"/>
              <a:t>a) Unsuitable parent metals used in the weld</a:t>
            </a:r>
          </a:p>
          <a:p>
            <a:r>
              <a:rPr lang="en-US" dirty="0" smtClean="0"/>
              <a:t>(</a:t>
            </a:r>
            <a:r>
              <a:rPr lang="en-US" i="1" dirty="0" smtClean="0"/>
              <a:t>b) Bad welding technique</a:t>
            </a:r>
          </a:p>
        </p:txBody>
      </p:sp>
      <p:pic>
        <p:nvPicPr>
          <p:cNvPr id="348162" name="Picture 2"/>
          <p:cNvPicPr>
            <a:picLocks noChangeAspect="1" noChangeArrowheads="1"/>
          </p:cNvPicPr>
          <p:nvPr/>
        </p:nvPicPr>
        <p:blipFill>
          <a:blip r:embed="rId3"/>
          <a:srcRect/>
          <a:stretch>
            <a:fillRect/>
          </a:stretch>
        </p:blipFill>
        <p:spPr bwMode="auto">
          <a:xfrm>
            <a:off x="5181600" y="1524000"/>
            <a:ext cx="3558352" cy="1619250"/>
          </a:xfrm>
          <a:prstGeom prst="rect">
            <a:avLst/>
          </a:prstGeom>
          <a:noFill/>
          <a:ln w="9525">
            <a:noFill/>
            <a:miter lim="800000"/>
            <a:headEnd/>
            <a:tailEnd/>
          </a:ln>
          <a:effectLst/>
        </p:spPr>
      </p:pic>
      <p:pic>
        <p:nvPicPr>
          <p:cNvPr id="348163" name="Picture 3"/>
          <p:cNvPicPr>
            <a:picLocks noChangeAspect="1" noChangeArrowheads="1"/>
          </p:cNvPicPr>
          <p:nvPr/>
        </p:nvPicPr>
        <p:blipFill>
          <a:blip r:embed="rId4"/>
          <a:srcRect/>
          <a:stretch>
            <a:fillRect/>
          </a:stretch>
        </p:blipFill>
        <p:spPr bwMode="auto">
          <a:xfrm>
            <a:off x="4800600" y="3657600"/>
            <a:ext cx="4143375" cy="2952750"/>
          </a:xfrm>
          <a:prstGeom prst="rect">
            <a:avLst/>
          </a:prstGeom>
          <a:noFill/>
          <a:ln w="9525">
            <a:noFill/>
            <a:miter lim="800000"/>
            <a:headEnd/>
            <a:tailEnd/>
          </a:ln>
          <a:effectLst/>
        </p:spPr>
      </p:pic>
      <p:pic>
        <p:nvPicPr>
          <p:cNvPr id="348164" name="Picture 4"/>
          <p:cNvPicPr>
            <a:picLocks noChangeAspect="1" noChangeArrowheads="1"/>
          </p:cNvPicPr>
          <p:nvPr/>
        </p:nvPicPr>
        <p:blipFill>
          <a:blip r:embed="rId5"/>
          <a:srcRect/>
          <a:stretch>
            <a:fillRect/>
          </a:stretch>
        </p:blipFill>
        <p:spPr bwMode="auto">
          <a:xfrm>
            <a:off x="1905000" y="5105400"/>
            <a:ext cx="2743200" cy="153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28600" y="762000"/>
            <a:ext cx="8763000" cy="646331"/>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0070C0"/>
                </a:solidFill>
              </a:rPr>
              <a:t>“</a:t>
            </a:r>
            <a:r>
              <a:rPr lang="en-US" sz="2400" b="1" dirty="0" smtClean="0">
                <a:solidFill>
                  <a:srgbClr val="0070C0"/>
                </a:solidFill>
              </a:rPr>
              <a:t>WELDING DEFECTS</a:t>
            </a:r>
            <a:r>
              <a:rPr lang="en-US" sz="3600" b="1" dirty="0" smtClean="0">
                <a:solidFill>
                  <a:srgbClr val="0070C0"/>
                </a:solidFill>
              </a:rPr>
              <a:t>”</a:t>
            </a:r>
            <a:endParaRPr lang="en-US" sz="2400" b="1" dirty="0">
              <a:solidFill>
                <a:srgbClr val="0070C0"/>
              </a:solidFill>
            </a:endParaRPr>
          </a:p>
        </p:txBody>
      </p:sp>
      <p:sp>
        <p:nvSpPr>
          <p:cNvPr id="4" name="Rectangle 3"/>
          <p:cNvSpPr/>
          <p:nvPr/>
        </p:nvSpPr>
        <p:spPr>
          <a:xfrm>
            <a:off x="0" y="1447800"/>
            <a:ext cx="6019800" cy="3970318"/>
          </a:xfrm>
          <a:prstGeom prst="rect">
            <a:avLst/>
          </a:prstGeom>
        </p:spPr>
        <p:txBody>
          <a:bodyPr wrap="square">
            <a:spAutoFit/>
          </a:bodyPr>
          <a:lstStyle/>
          <a:p>
            <a:r>
              <a:rPr lang="en-US" b="1" dirty="0" smtClean="0"/>
              <a:t>7. Poor Weld Bead Appearance </a:t>
            </a:r>
          </a:p>
          <a:p>
            <a:r>
              <a:rPr lang="en-US" dirty="0" smtClean="0"/>
              <a:t>If the width of weld bead deposited is not uniform or straight, then the weld bead is termed as poor. It is due to improper arc length, improper welding technique, damaged electrode coating and poor electrode and </a:t>
            </a:r>
            <a:r>
              <a:rPr lang="en-US" dirty="0" err="1" smtClean="0"/>
              <a:t>earthing</a:t>
            </a:r>
            <a:r>
              <a:rPr lang="en-US" dirty="0" smtClean="0"/>
              <a:t> connections. It can be reduced by taking into</a:t>
            </a:r>
          </a:p>
          <a:p>
            <a:r>
              <a:rPr lang="en-US" dirty="0" smtClean="0"/>
              <a:t>considerations the above factors.</a:t>
            </a:r>
          </a:p>
          <a:p>
            <a:endParaRPr lang="en-US" dirty="0" smtClean="0"/>
          </a:p>
          <a:p>
            <a:endParaRPr lang="en-US" dirty="0" smtClean="0"/>
          </a:p>
          <a:p>
            <a:endParaRPr lang="en-US" dirty="0" smtClean="0"/>
          </a:p>
          <a:p>
            <a:r>
              <a:rPr lang="en-US" b="1" dirty="0" smtClean="0"/>
              <a:t>8. Distortion </a:t>
            </a:r>
          </a:p>
          <a:p>
            <a:r>
              <a:rPr lang="en-US" dirty="0" smtClean="0"/>
              <a:t>Distortion is due to high cooling rate, small diameter electrode, poor clamping and slow arc</a:t>
            </a:r>
          </a:p>
          <a:p>
            <a:r>
              <a:rPr lang="en-US" dirty="0" smtClean="0"/>
              <a:t>travel speed</a:t>
            </a:r>
            <a:endParaRPr lang="en-US" i="1" dirty="0" smtClean="0"/>
          </a:p>
        </p:txBody>
      </p:sp>
      <p:pic>
        <p:nvPicPr>
          <p:cNvPr id="349186" name="Picture 2"/>
          <p:cNvPicPr>
            <a:picLocks noChangeAspect="1" noChangeArrowheads="1"/>
          </p:cNvPicPr>
          <p:nvPr/>
        </p:nvPicPr>
        <p:blipFill>
          <a:blip r:embed="rId3"/>
          <a:srcRect/>
          <a:stretch>
            <a:fillRect/>
          </a:stretch>
        </p:blipFill>
        <p:spPr bwMode="auto">
          <a:xfrm>
            <a:off x="5943600" y="685800"/>
            <a:ext cx="2990850" cy="2857500"/>
          </a:xfrm>
          <a:prstGeom prst="rect">
            <a:avLst/>
          </a:prstGeom>
          <a:noFill/>
          <a:ln w="9525">
            <a:noFill/>
            <a:miter lim="800000"/>
            <a:headEnd/>
            <a:tailEnd/>
          </a:ln>
          <a:effectLst/>
        </p:spPr>
      </p:pic>
      <p:pic>
        <p:nvPicPr>
          <p:cNvPr id="349187" name="Picture 3"/>
          <p:cNvPicPr>
            <a:picLocks noChangeAspect="1" noChangeArrowheads="1"/>
          </p:cNvPicPr>
          <p:nvPr/>
        </p:nvPicPr>
        <p:blipFill>
          <a:blip r:embed="rId4"/>
          <a:srcRect/>
          <a:stretch>
            <a:fillRect/>
          </a:stretch>
        </p:blipFill>
        <p:spPr bwMode="auto">
          <a:xfrm>
            <a:off x="5562600" y="3733800"/>
            <a:ext cx="3095625" cy="294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2"/>
          <p:cNvSpPr>
            <a:spLocks noChangeArrowheads="1"/>
          </p:cNvSpPr>
          <p:nvPr/>
        </p:nvSpPr>
        <p:spPr bwMode="auto">
          <a:xfrm>
            <a:off x="2057400" y="457200"/>
            <a:ext cx="8763000" cy="646331"/>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0070C0"/>
                </a:solidFill>
              </a:rPr>
              <a:t>“</a:t>
            </a:r>
            <a:r>
              <a:rPr lang="en-US" sz="2400" b="1" dirty="0" smtClean="0">
                <a:solidFill>
                  <a:srgbClr val="0070C0"/>
                </a:solidFill>
              </a:rPr>
              <a:t>WELDING DEFECTS</a:t>
            </a:r>
            <a:r>
              <a:rPr lang="en-US" sz="3600" b="1" dirty="0" smtClean="0">
                <a:solidFill>
                  <a:srgbClr val="0070C0"/>
                </a:solidFill>
              </a:rPr>
              <a:t>”</a:t>
            </a:r>
            <a:endParaRPr lang="en-US" sz="2400" b="1" dirty="0">
              <a:solidFill>
                <a:srgbClr val="0070C0"/>
              </a:solidFill>
            </a:endParaRPr>
          </a:p>
        </p:txBody>
      </p:sp>
      <p:sp>
        <p:nvSpPr>
          <p:cNvPr id="4" name="Rectangle 3"/>
          <p:cNvSpPr/>
          <p:nvPr/>
        </p:nvSpPr>
        <p:spPr>
          <a:xfrm>
            <a:off x="304800" y="838200"/>
            <a:ext cx="8839200" cy="6186309"/>
          </a:xfrm>
          <a:prstGeom prst="rect">
            <a:avLst/>
          </a:prstGeom>
        </p:spPr>
        <p:txBody>
          <a:bodyPr wrap="square">
            <a:spAutoFit/>
          </a:bodyPr>
          <a:lstStyle/>
          <a:p>
            <a:r>
              <a:rPr lang="en-US" b="1" dirty="0" smtClean="0"/>
              <a:t>9. Overlays</a:t>
            </a:r>
          </a:p>
          <a:p>
            <a:r>
              <a:rPr lang="en-US" dirty="0" smtClean="0"/>
              <a:t>These consist of metal that has flowed on to the parent metal without fusing with it. The defect is due to</a:t>
            </a:r>
          </a:p>
          <a:p>
            <a:r>
              <a:rPr lang="en-US" dirty="0" smtClean="0"/>
              <a:t>(</a:t>
            </a:r>
            <a:r>
              <a:rPr lang="en-US" i="1" dirty="0" smtClean="0"/>
              <a:t>a) Contamination of the surface of the parent metal</a:t>
            </a:r>
          </a:p>
          <a:p>
            <a:r>
              <a:rPr lang="en-US" dirty="0" smtClean="0"/>
              <a:t>(</a:t>
            </a:r>
            <a:r>
              <a:rPr lang="en-US" i="1" dirty="0" smtClean="0"/>
              <a:t>b) Insufficient heat</a:t>
            </a:r>
          </a:p>
          <a:p>
            <a:endParaRPr lang="en-US" i="1" dirty="0" smtClean="0"/>
          </a:p>
          <a:p>
            <a:r>
              <a:rPr lang="en-US" b="1" dirty="0" smtClean="0"/>
              <a:t>10. Blowholes</a:t>
            </a:r>
          </a:p>
          <a:p>
            <a:r>
              <a:rPr lang="en-US" dirty="0" smtClean="0"/>
              <a:t>These are large holes in the weld caused by</a:t>
            </a:r>
          </a:p>
          <a:p>
            <a:r>
              <a:rPr lang="en-US" dirty="0" smtClean="0"/>
              <a:t>(</a:t>
            </a:r>
            <a:r>
              <a:rPr lang="en-US" i="1" dirty="0" smtClean="0"/>
              <a:t>a) Gas being trapped, due to moisture.</a:t>
            </a:r>
          </a:p>
          <a:p>
            <a:r>
              <a:rPr lang="en-US" dirty="0" smtClean="0"/>
              <a:t>(</a:t>
            </a:r>
            <a:r>
              <a:rPr lang="en-US" i="1" dirty="0" smtClean="0"/>
              <a:t>b) Contamination of either the filler or parent metals.</a:t>
            </a:r>
          </a:p>
          <a:p>
            <a:endParaRPr lang="en-US" i="1" dirty="0" smtClean="0"/>
          </a:p>
          <a:p>
            <a:r>
              <a:rPr lang="en-US" b="1" dirty="0" smtClean="0"/>
              <a:t>11. Burn Through</a:t>
            </a:r>
          </a:p>
          <a:p>
            <a:r>
              <a:rPr lang="en-US" dirty="0" smtClean="0"/>
              <a:t>It is the collapse of the weld pool due to</a:t>
            </a:r>
          </a:p>
          <a:p>
            <a:r>
              <a:rPr lang="en-US" dirty="0" smtClean="0"/>
              <a:t>(</a:t>
            </a:r>
            <a:r>
              <a:rPr lang="en-US" i="1" dirty="0" smtClean="0"/>
              <a:t>a) Too great a heat concentration</a:t>
            </a:r>
          </a:p>
          <a:p>
            <a:r>
              <a:rPr lang="en-US" dirty="0" smtClean="0"/>
              <a:t>(</a:t>
            </a:r>
            <a:r>
              <a:rPr lang="en-US" i="1" dirty="0" smtClean="0"/>
              <a:t>b) Poor edge preparation.</a:t>
            </a:r>
          </a:p>
          <a:p>
            <a:endParaRPr lang="en-US" i="1" dirty="0" smtClean="0"/>
          </a:p>
          <a:p>
            <a:r>
              <a:rPr lang="en-US" b="1" dirty="0" smtClean="0"/>
              <a:t>12. Excessive Penetration</a:t>
            </a:r>
          </a:p>
          <a:p>
            <a:r>
              <a:rPr lang="en-US" dirty="0" smtClean="0"/>
              <a:t>It is where the weld metal protrudes through the root of the weld. It is caused by</a:t>
            </a:r>
          </a:p>
          <a:p>
            <a:r>
              <a:rPr lang="en-US" dirty="0" smtClean="0"/>
              <a:t>(</a:t>
            </a:r>
            <a:r>
              <a:rPr lang="en-US" i="1" dirty="0" smtClean="0"/>
              <a:t>a) Incorrect edge preparation</a:t>
            </a:r>
          </a:p>
          <a:p>
            <a:r>
              <a:rPr lang="en-US" dirty="0" smtClean="0"/>
              <a:t>(</a:t>
            </a:r>
            <a:r>
              <a:rPr lang="en-US" i="1" dirty="0" smtClean="0"/>
              <a:t>b) Too big a heat concentration</a:t>
            </a:r>
          </a:p>
          <a:p>
            <a:r>
              <a:rPr lang="en-US" dirty="0" smtClean="0"/>
              <a:t>(</a:t>
            </a:r>
            <a:r>
              <a:rPr lang="en-US" i="1" dirty="0" smtClean="0"/>
              <a:t>c) Too slow a travel.</a:t>
            </a:r>
          </a:p>
          <a:p>
            <a:endParaRPr lang="en-US" i="1"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utt Joints - Edge Preparation &amp; Weld Types[9].jpg"/>
          <p:cNvPicPr>
            <a:picLocks noChangeAspect="1"/>
          </p:cNvPicPr>
          <p:nvPr/>
        </p:nvPicPr>
        <p:blipFill>
          <a:blip r:embed="rId2"/>
          <a:stretch>
            <a:fillRect/>
          </a:stretch>
        </p:blipFill>
        <p:spPr>
          <a:xfrm>
            <a:off x="255438" y="1905000"/>
            <a:ext cx="8616829" cy="4724400"/>
          </a:xfrm>
          <a:prstGeom prst="rect">
            <a:avLst/>
          </a:prstGeom>
        </p:spPr>
      </p:pic>
      <p:sp>
        <p:nvSpPr>
          <p:cNvPr id="5" name="Rectangle 2"/>
          <p:cNvSpPr>
            <a:spLocks noGrp="1" noChangeArrowheads="1"/>
          </p:cNvSpPr>
          <p:nvPr>
            <p:ph type="title"/>
          </p:nvPr>
        </p:nvSpPr>
        <p:spPr>
          <a:xfrm>
            <a:off x="457200" y="457200"/>
            <a:ext cx="8229600" cy="1143000"/>
          </a:xfrm>
        </p:spPr>
        <p:txBody>
          <a:bodyPr/>
          <a:lstStyle/>
          <a:p>
            <a:pPr eaLnBrk="1" hangingPunct="1">
              <a:lnSpc>
                <a:spcPct val="80000"/>
              </a:lnSpc>
            </a:pPr>
            <a:r>
              <a:rPr lang="en-US" sz="4000" b="1" i="1" dirty="0" smtClean="0"/>
              <a:t>EDGE PREPARATION IN WELDING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Date Placeholder 3"/>
          <p:cNvSpPr>
            <a:spLocks noGrp="1"/>
          </p:cNvSpPr>
          <p:nvPr>
            <p:ph type="dt" sz="quarter" idx="10"/>
          </p:nvPr>
        </p:nvSpPr>
        <p:spPr>
          <a:noFill/>
        </p:spPr>
        <p:txBody>
          <a:bodyPr/>
          <a:lstStyle/>
          <a:p>
            <a:r>
              <a:rPr lang="en-US" smtClean="0"/>
              <a:t>kss@2007</a:t>
            </a:r>
          </a:p>
        </p:txBody>
      </p:sp>
      <p:sp>
        <p:nvSpPr>
          <p:cNvPr id="3076" name="Slide Number Placeholder 5"/>
          <p:cNvSpPr>
            <a:spLocks noGrp="1"/>
          </p:cNvSpPr>
          <p:nvPr>
            <p:ph type="sldNum" sz="quarter" idx="12"/>
          </p:nvPr>
        </p:nvSpPr>
        <p:spPr>
          <a:noFill/>
        </p:spPr>
        <p:txBody>
          <a:bodyPr/>
          <a:lstStyle/>
          <a:p>
            <a:fld id="{1FE16D0A-02F4-4035-83E5-A86A1D598562}" type="slidenum">
              <a:rPr lang="en-US" smtClean="0"/>
              <a:pPr/>
              <a:t>9</a:t>
            </a:fld>
            <a:endParaRPr lang="en-US" smtClean="0"/>
          </a:p>
        </p:txBody>
      </p:sp>
      <p:sp>
        <p:nvSpPr>
          <p:cNvPr id="3077" name="Rectangle 2"/>
          <p:cNvSpPr>
            <a:spLocks noGrp="1" noChangeArrowheads="1"/>
          </p:cNvSpPr>
          <p:nvPr>
            <p:ph type="title"/>
          </p:nvPr>
        </p:nvSpPr>
        <p:spPr>
          <a:xfrm>
            <a:off x="457200" y="457200"/>
            <a:ext cx="8229600" cy="1143000"/>
          </a:xfrm>
        </p:spPr>
        <p:txBody>
          <a:bodyPr/>
          <a:lstStyle/>
          <a:p>
            <a:pPr eaLnBrk="1" hangingPunct="1">
              <a:lnSpc>
                <a:spcPct val="80000"/>
              </a:lnSpc>
            </a:pPr>
            <a:r>
              <a:rPr lang="en-US" sz="4000" b="1" i="1" dirty="0" smtClean="0"/>
              <a:t>EDGE PREPARATION IN WELDING</a:t>
            </a:r>
          </a:p>
        </p:txBody>
      </p:sp>
      <p:sp>
        <p:nvSpPr>
          <p:cNvPr id="3078" name="Rectangle 3"/>
          <p:cNvSpPr>
            <a:spLocks noGrp="1" noChangeArrowheads="1"/>
          </p:cNvSpPr>
          <p:nvPr>
            <p:ph type="body" idx="1"/>
          </p:nvPr>
        </p:nvSpPr>
        <p:spPr/>
        <p:txBody>
          <a:bodyPr/>
          <a:lstStyle/>
          <a:p>
            <a:pPr eaLnBrk="1" hangingPunct="1"/>
            <a:r>
              <a:rPr lang="en-US" b="1" smtClean="0"/>
              <a:t>To ensure complete penetration and sound weld , edge preparation is essential.</a:t>
            </a:r>
          </a:p>
        </p:txBody>
      </p:sp>
      <p:sp>
        <p:nvSpPr>
          <p:cNvPr id="3079" name="Rectangle 4"/>
          <p:cNvSpPr>
            <a:spLocks noChangeArrowheads="1"/>
          </p:cNvSpPr>
          <p:nvPr/>
        </p:nvSpPr>
        <p:spPr bwMode="auto">
          <a:xfrm>
            <a:off x="0" y="2624138"/>
            <a:ext cx="9144000" cy="0"/>
          </a:xfrm>
          <a:prstGeom prst="rect">
            <a:avLst/>
          </a:prstGeom>
          <a:noFill/>
          <a:ln w="9525">
            <a:noFill/>
            <a:miter lim="800000"/>
            <a:headEnd/>
            <a:tailEnd/>
          </a:ln>
        </p:spPr>
        <p:txBody>
          <a:bodyPr wrap="none" anchor="ctr">
            <a:spAutoFit/>
          </a:bodyPr>
          <a:lstStyle/>
          <a:p>
            <a:endParaRPr lang="en-US"/>
          </a:p>
        </p:txBody>
      </p:sp>
      <p:graphicFrame>
        <p:nvGraphicFramePr>
          <p:cNvPr id="574469" name="Object 5"/>
          <p:cNvGraphicFramePr>
            <a:graphicFrameLocks noChangeAspect="1"/>
          </p:cNvGraphicFramePr>
          <p:nvPr/>
        </p:nvGraphicFramePr>
        <p:xfrm>
          <a:off x="533400" y="3276600"/>
          <a:ext cx="8105775" cy="2981325"/>
        </p:xfrm>
        <a:graphic>
          <a:graphicData uri="http://schemas.openxmlformats.org/presentationml/2006/ole">
            <p:oleObj spid="_x0000_s220162" r:id="rId3" imgW="7172325" imgH="3476625" progId="">
              <p:embed/>
            </p:oleObj>
          </a:graphicData>
        </a:graphic>
      </p:graphicFrame>
      <p:sp>
        <p:nvSpPr>
          <p:cNvPr id="3080" name="Text Box 6"/>
          <p:cNvSpPr txBox="1">
            <a:spLocks noChangeArrowheads="1"/>
          </p:cNvSpPr>
          <p:nvPr/>
        </p:nvSpPr>
        <p:spPr bwMode="auto">
          <a:xfrm>
            <a:off x="3581400" y="6324600"/>
            <a:ext cx="2025650" cy="366713"/>
          </a:xfrm>
          <a:prstGeom prst="rect">
            <a:avLst/>
          </a:prstGeom>
          <a:noFill/>
          <a:ln w="9525">
            <a:noFill/>
            <a:miter lim="800000"/>
            <a:headEnd/>
            <a:tailEnd/>
          </a:ln>
        </p:spPr>
        <p:txBody>
          <a:bodyPr wrap="none">
            <a:spAutoFit/>
          </a:bodyPr>
          <a:lstStyle/>
          <a:p>
            <a:r>
              <a:rPr lang="en-US"/>
              <a:t>TYPE OF EDGES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74469"/>
                                        </p:tgtEl>
                                        <p:attrNameLst>
                                          <p:attrName>style.visibility</p:attrName>
                                        </p:attrNameLst>
                                      </p:cBhvr>
                                      <p:to>
                                        <p:strVal val="visible"/>
                                      </p:to>
                                    </p:set>
                                    <p:anim calcmode="lin" valueType="num">
                                      <p:cBhvr>
                                        <p:cTn id="7" dur="1000" fill="hold"/>
                                        <p:tgtEl>
                                          <p:spTgt spid="574469"/>
                                        </p:tgtEl>
                                        <p:attrNameLst>
                                          <p:attrName>ppt_x</p:attrName>
                                        </p:attrNameLst>
                                      </p:cBhvr>
                                      <p:tavLst>
                                        <p:tav tm="0">
                                          <p:val>
                                            <p:strVal val="#ppt_x-.2"/>
                                          </p:val>
                                        </p:tav>
                                        <p:tav tm="100000">
                                          <p:val>
                                            <p:strVal val="#ppt_x"/>
                                          </p:val>
                                        </p:tav>
                                      </p:tavLst>
                                    </p:anim>
                                    <p:anim calcmode="lin" valueType="num">
                                      <p:cBhvr>
                                        <p:cTn id="8" dur="1000" fill="hold"/>
                                        <p:tgtEl>
                                          <p:spTgt spid="5744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574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841</TotalTime>
  <Words>3256</Words>
  <Application>Microsoft Office PowerPoint</Application>
  <PresentationFormat>On-screen Show (4:3)</PresentationFormat>
  <Paragraphs>595</Paragraphs>
  <Slides>78</Slides>
  <Notes>32</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78</vt:i4>
      </vt:variant>
    </vt:vector>
  </HeadingPairs>
  <TitlesOfParts>
    <vt:vector size="82" baseType="lpstr">
      <vt:lpstr>Flow</vt:lpstr>
      <vt:lpstr>Bitmap Image</vt:lpstr>
      <vt:lpstr>AutoCAD Drawing</vt:lpstr>
      <vt:lpstr>Photo Editor Photo</vt:lpstr>
      <vt:lpstr>WELDING</vt:lpstr>
      <vt:lpstr>WELDING</vt:lpstr>
      <vt:lpstr>TYPES</vt:lpstr>
      <vt:lpstr>Slide 4</vt:lpstr>
      <vt:lpstr>       Classification of welding processes:</vt:lpstr>
      <vt:lpstr>Terminologies associated with welding process </vt:lpstr>
      <vt:lpstr>Types of Weld joints</vt:lpstr>
      <vt:lpstr>EDGE PREPARATION IN WELDING</vt:lpstr>
      <vt:lpstr>EDGE PREPARATION IN WELDING</vt:lpstr>
      <vt:lpstr>GAS WELDING</vt:lpstr>
      <vt:lpstr>GAS WELDING PRINCIPLE</vt:lpstr>
      <vt:lpstr>Slide 12</vt:lpstr>
      <vt:lpstr>TYPES OF FLAMES</vt:lpstr>
      <vt:lpstr>Three basic types of oxyacetylene flames used in oxyfuel-gas welding and cutting operations: (a) neutral flame; (b) oxidizing flame; (c) carburizing, or reducing flame.  </vt:lpstr>
      <vt:lpstr>Slide 15</vt:lpstr>
      <vt:lpstr>Slide 16</vt:lpstr>
      <vt:lpstr>CHEMISTRY IN GAS WELDING </vt:lpstr>
      <vt:lpstr>GAS WELDING TECHNIQUES</vt:lpstr>
      <vt:lpstr>GAS WELDING EQUIPMENT...</vt:lpstr>
      <vt:lpstr>Oxy-Acetylene welding</vt:lpstr>
      <vt:lpstr>Oxy-Acetylene welding</vt:lpstr>
      <vt:lpstr>Pressure Regulator &amp; Gauges</vt:lpstr>
      <vt:lpstr>Gas Hoses</vt:lpstr>
      <vt:lpstr>Welding Torch</vt:lpstr>
      <vt:lpstr>Check Valve &amp; Non return valve</vt:lpstr>
      <vt:lpstr>Goggles or Eye Protection</vt:lpstr>
      <vt:lpstr>Protective Clothing &amp; Gloves</vt:lpstr>
      <vt:lpstr>Arc welding</vt:lpstr>
      <vt:lpstr>Metal Arc welding</vt:lpstr>
      <vt:lpstr>Arc welding </vt:lpstr>
      <vt:lpstr>Comparison of A.C. and D.C. arc welding</vt:lpstr>
      <vt:lpstr>Comparison of A.C. and D.C. arc welding</vt:lpstr>
      <vt:lpstr>Polarities</vt:lpstr>
      <vt:lpstr>Electrodes</vt:lpstr>
      <vt:lpstr>Types of Electrodes</vt:lpstr>
      <vt:lpstr>Types of Fluxes</vt:lpstr>
      <vt:lpstr>FOREHAND WELDING &amp; BACKHAND WELDING</vt:lpstr>
      <vt:lpstr>Principle of Arc welding</vt:lpstr>
      <vt:lpstr>ARC WELDING PROCESS</vt:lpstr>
      <vt:lpstr>Slide 40</vt:lpstr>
      <vt:lpstr>Welding Tool Equipments</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Soldering </vt:lpstr>
      <vt:lpstr>Types of Solder &amp; Fluxes </vt:lpstr>
      <vt:lpstr>Soldering Method</vt:lpstr>
      <vt:lpstr>Slide 70</vt:lpstr>
      <vt:lpstr>Brazing</vt:lpstr>
      <vt:lpstr>Brazing </vt:lpstr>
      <vt:lpstr>Brazing </vt:lpstr>
      <vt:lpstr>Slide 74</vt:lpstr>
      <vt:lpstr>Slide 75</vt:lpstr>
      <vt:lpstr>Slide 76</vt:lpstr>
      <vt:lpstr>Slide 77</vt:lpstr>
      <vt:lpstr>Slide 78</vt:lpstr>
    </vt:vector>
  </TitlesOfParts>
  <Company>SRM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SRM</dc:creator>
  <cp:lastModifiedBy>Lalit</cp:lastModifiedBy>
  <cp:revision>174</cp:revision>
  <dcterms:created xsi:type="dcterms:W3CDTF">2008-10-16T07:35:17Z</dcterms:created>
  <dcterms:modified xsi:type="dcterms:W3CDTF">2016-10-19T16:24:12Z</dcterms:modified>
</cp:coreProperties>
</file>